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235"/>
  </p:handoutMasterIdLst>
  <p:sldIdLst>
    <p:sldId id="257" r:id="rId3"/>
    <p:sldId id="256" r:id="rId4"/>
    <p:sldId id="432" r:id="rId6"/>
    <p:sldId id="287" r:id="rId7"/>
    <p:sldId id="418" r:id="rId8"/>
    <p:sldId id="419" r:id="rId9"/>
    <p:sldId id="420" r:id="rId10"/>
    <p:sldId id="421" r:id="rId11"/>
    <p:sldId id="426" r:id="rId12"/>
    <p:sldId id="422" r:id="rId13"/>
    <p:sldId id="425" r:id="rId14"/>
    <p:sldId id="424" r:id="rId15"/>
    <p:sldId id="428" r:id="rId16"/>
    <p:sldId id="427" r:id="rId17"/>
    <p:sldId id="429" r:id="rId18"/>
    <p:sldId id="430" r:id="rId19"/>
    <p:sldId id="431" r:id="rId20"/>
    <p:sldId id="433" r:id="rId21"/>
    <p:sldId id="411" r:id="rId22"/>
    <p:sldId id="435" r:id="rId23"/>
    <p:sldId id="434" r:id="rId24"/>
    <p:sldId id="436" r:id="rId25"/>
    <p:sldId id="437" r:id="rId26"/>
    <p:sldId id="438" r:id="rId27"/>
    <p:sldId id="441" r:id="rId28"/>
    <p:sldId id="439" r:id="rId29"/>
    <p:sldId id="445" r:id="rId30"/>
    <p:sldId id="457" r:id="rId31"/>
    <p:sldId id="465" r:id="rId32"/>
    <p:sldId id="458" r:id="rId33"/>
    <p:sldId id="459" r:id="rId34"/>
    <p:sldId id="467" r:id="rId35"/>
    <p:sldId id="466" r:id="rId36"/>
    <p:sldId id="460" r:id="rId37"/>
    <p:sldId id="461" r:id="rId38"/>
    <p:sldId id="468" r:id="rId39"/>
    <p:sldId id="462" r:id="rId40"/>
    <p:sldId id="469" r:id="rId41"/>
    <p:sldId id="463" r:id="rId42"/>
    <p:sldId id="470" r:id="rId43"/>
    <p:sldId id="464" r:id="rId44"/>
    <p:sldId id="471" r:id="rId45"/>
    <p:sldId id="472" r:id="rId46"/>
    <p:sldId id="474" r:id="rId47"/>
    <p:sldId id="481" r:id="rId48"/>
    <p:sldId id="482" r:id="rId49"/>
    <p:sldId id="483" r:id="rId50"/>
    <p:sldId id="484" r:id="rId51"/>
    <p:sldId id="485" r:id="rId52"/>
    <p:sldId id="486" r:id="rId53"/>
    <p:sldId id="487" r:id="rId54"/>
    <p:sldId id="488" r:id="rId55"/>
    <p:sldId id="489" r:id="rId56"/>
    <p:sldId id="490" r:id="rId57"/>
    <p:sldId id="491" r:id="rId58"/>
    <p:sldId id="496" r:id="rId59"/>
    <p:sldId id="493" r:id="rId60"/>
    <p:sldId id="492" r:id="rId61"/>
    <p:sldId id="494" r:id="rId62"/>
    <p:sldId id="495" r:id="rId63"/>
    <p:sldId id="501" r:id="rId64"/>
    <p:sldId id="503" r:id="rId65"/>
    <p:sldId id="502" r:id="rId66"/>
    <p:sldId id="504" r:id="rId67"/>
    <p:sldId id="505" r:id="rId68"/>
    <p:sldId id="506" r:id="rId69"/>
    <p:sldId id="507" r:id="rId70"/>
    <p:sldId id="510" r:id="rId71"/>
    <p:sldId id="512" r:id="rId72"/>
    <p:sldId id="513" r:id="rId73"/>
    <p:sldId id="514" r:id="rId74"/>
    <p:sldId id="515" r:id="rId75"/>
    <p:sldId id="517" r:id="rId76"/>
    <p:sldId id="518" r:id="rId77"/>
    <p:sldId id="519" r:id="rId78"/>
    <p:sldId id="520" r:id="rId79"/>
    <p:sldId id="523" r:id="rId80"/>
    <p:sldId id="524" r:id="rId81"/>
    <p:sldId id="525" r:id="rId82"/>
    <p:sldId id="526" r:id="rId83"/>
    <p:sldId id="527" r:id="rId84"/>
    <p:sldId id="528" r:id="rId85"/>
    <p:sldId id="529" r:id="rId86"/>
    <p:sldId id="530" r:id="rId87"/>
    <p:sldId id="531" r:id="rId88"/>
    <p:sldId id="532" r:id="rId89"/>
    <p:sldId id="533" r:id="rId90"/>
    <p:sldId id="534" r:id="rId91"/>
    <p:sldId id="535" r:id="rId92"/>
    <p:sldId id="536" r:id="rId93"/>
    <p:sldId id="537" r:id="rId94"/>
    <p:sldId id="538" r:id="rId95"/>
    <p:sldId id="539" r:id="rId96"/>
    <p:sldId id="540" r:id="rId97"/>
    <p:sldId id="541" r:id="rId98"/>
    <p:sldId id="542" r:id="rId99"/>
    <p:sldId id="543" r:id="rId100"/>
    <p:sldId id="544" r:id="rId101"/>
    <p:sldId id="545" r:id="rId102"/>
    <p:sldId id="546" r:id="rId103"/>
    <p:sldId id="547" r:id="rId104"/>
    <p:sldId id="548" r:id="rId105"/>
    <p:sldId id="550" r:id="rId106"/>
    <p:sldId id="551" r:id="rId107"/>
    <p:sldId id="552" r:id="rId108"/>
    <p:sldId id="553" r:id="rId109"/>
    <p:sldId id="554" r:id="rId110"/>
    <p:sldId id="555" r:id="rId111"/>
    <p:sldId id="556" r:id="rId112"/>
    <p:sldId id="557" r:id="rId113"/>
    <p:sldId id="558" r:id="rId114"/>
    <p:sldId id="559" r:id="rId115"/>
    <p:sldId id="560" r:id="rId116"/>
    <p:sldId id="561" r:id="rId117"/>
    <p:sldId id="562" r:id="rId118"/>
    <p:sldId id="566" r:id="rId119"/>
    <p:sldId id="567" r:id="rId120"/>
    <p:sldId id="568" r:id="rId121"/>
    <p:sldId id="569" r:id="rId122"/>
    <p:sldId id="570" r:id="rId123"/>
    <p:sldId id="571" r:id="rId124"/>
    <p:sldId id="572" r:id="rId125"/>
    <p:sldId id="574" r:id="rId126"/>
    <p:sldId id="667" r:id="rId127"/>
    <p:sldId id="668" r:id="rId128"/>
    <p:sldId id="669" r:id="rId129"/>
    <p:sldId id="670" r:id="rId130"/>
    <p:sldId id="671" r:id="rId131"/>
    <p:sldId id="672" r:id="rId132"/>
    <p:sldId id="673" r:id="rId133"/>
    <p:sldId id="674" r:id="rId134"/>
    <p:sldId id="675" r:id="rId135"/>
    <p:sldId id="676" r:id="rId136"/>
    <p:sldId id="677" r:id="rId137"/>
    <p:sldId id="678" r:id="rId138"/>
    <p:sldId id="679" r:id="rId139"/>
    <p:sldId id="680" r:id="rId140"/>
    <p:sldId id="684" r:id="rId141"/>
    <p:sldId id="681" r:id="rId142"/>
    <p:sldId id="575" r:id="rId143"/>
    <p:sldId id="576" r:id="rId144"/>
    <p:sldId id="577" r:id="rId145"/>
    <p:sldId id="578" r:id="rId146"/>
    <p:sldId id="579" r:id="rId147"/>
    <p:sldId id="580" r:id="rId148"/>
    <p:sldId id="581" r:id="rId149"/>
    <p:sldId id="582" r:id="rId150"/>
    <p:sldId id="583" r:id="rId151"/>
    <p:sldId id="584" r:id="rId152"/>
    <p:sldId id="585" r:id="rId153"/>
    <p:sldId id="586" r:id="rId154"/>
    <p:sldId id="587" r:id="rId155"/>
    <p:sldId id="588" r:id="rId156"/>
    <p:sldId id="589" r:id="rId157"/>
    <p:sldId id="590" r:id="rId158"/>
    <p:sldId id="591" r:id="rId159"/>
    <p:sldId id="592" r:id="rId160"/>
    <p:sldId id="593" r:id="rId161"/>
    <p:sldId id="594" r:id="rId162"/>
    <p:sldId id="595" r:id="rId163"/>
    <p:sldId id="596" r:id="rId164"/>
    <p:sldId id="597" r:id="rId165"/>
    <p:sldId id="598" r:id="rId166"/>
    <p:sldId id="599" r:id="rId167"/>
    <p:sldId id="600" r:id="rId168"/>
    <p:sldId id="601" r:id="rId169"/>
    <p:sldId id="602" r:id="rId170"/>
    <p:sldId id="603" r:id="rId171"/>
    <p:sldId id="604" r:id="rId172"/>
    <p:sldId id="605" r:id="rId173"/>
    <p:sldId id="606" r:id="rId174"/>
    <p:sldId id="607" r:id="rId175"/>
    <p:sldId id="608" r:id="rId176"/>
    <p:sldId id="609" r:id="rId177"/>
    <p:sldId id="610" r:id="rId178"/>
    <p:sldId id="611" r:id="rId179"/>
    <p:sldId id="612" r:id="rId180"/>
    <p:sldId id="613" r:id="rId181"/>
    <p:sldId id="614" r:id="rId182"/>
    <p:sldId id="615" r:id="rId183"/>
    <p:sldId id="616" r:id="rId184"/>
    <p:sldId id="617" r:id="rId185"/>
    <p:sldId id="618" r:id="rId186"/>
    <p:sldId id="619" r:id="rId187"/>
    <p:sldId id="620" r:id="rId188"/>
    <p:sldId id="621" r:id="rId189"/>
    <p:sldId id="622" r:id="rId190"/>
    <p:sldId id="623" r:id="rId191"/>
    <p:sldId id="624" r:id="rId192"/>
    <p:sldId id="625" r:id="rId193"/>
    <p:sldId id="626" r:id="rId194"/>
    <p:sldId id="627" r:id="rId195"/>
    <p:sldId id="628" r:id="rId196"/>
    <p:sldId id="629" r:id="rId197"/>
    <p:sldId id="630" r:id="rId198"/>
    <p:sldId id="631" r:id="rId199"/>
    <p:sldId id="632" r:id="rId200"/>
    <p:sldId id="633" r:id="rId201"/>
    <p:sldId id="634" r:id="rId202"/>
    <p:sldId id="635" r:id="rId203"/>
    <p:sldId id="636" r:id="rId204"/>
    <p:sldId id="637" r:id="rId205"/>
    <p:sldId id="638" r:id="rId206"/>
    <p:sldId id="639" r:id="rId207"/>
    <p:sldId id="640" r:id="rId208"/>
    <p:sldId id="641" r:id="rId209"/>
    <p:sldId id="642" r:id="rId210"/>
    <p:sldId id="643" r:id="rId211"/>
    <p:sldId id="644" r:id="rId212"/>
    <p:sldId id="645" r:id="rId213"/>
    <p:sldId id="646" r:id="rId214"/>
    <p:sldId id="647" r:id="rId215"/>
    <p:sldId id="648" r:id="rId216"/>
    <p:sldId id="649" r:id="rId217"/>
    <p:sldId id="650" r:id="rId218"/>
    <p:sldId id="651" r:id="rId219"/>
    <p:sldId id="652" r:id="rId220"/>
    <p:sldId id="653" r:id="rId221"/>
    <p:sldId id="654" r:id="rId222"/>
    <p:sldId id="655" r:id="rId223"/>
    <p:sldId id="656" r:id="rId224"/>
    <p:sldId id="657" r:id="rId225"/>
    <p:sldId id="658" r:id="rId226"/>
    <p:sldId id="659" r:id="rId227"/>
    <p:sldId id="660" r:id="rId228"/>
    <p:sldId id="661" r:id="rId229"/>
    <p:sldId id="662" r:id="rId230"/>
    <p:sldId id="663" r:id="rId231"/>
    <p:sldId id="664" r:id="rId232"/>
    <p:sldId id="665" r:id="rId233"/>
    <p:sldId id="666" r:id="rId234"/>
  </p:sldIdLst>
  <p:sldSz cx="12192000" cy="6858000"/>
  <p:notesSz cx="6858000" cy="9144000"/>
  <p:embeddedFontLst>
    <p:embeddedFont>
      <p:font typeface="NanumBarunGothic" panose="020B0603020101020101" pitchFamily="50" charset="-127"/>
      <p:regular r:id="rId24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 해미" initials="이해" lastIdx="2" clrIdx="0"/>
  <p:cmAuthor id="2" name="Vu Ngoc Long" initials="VN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1A20"/>
    <a:srgbClr val="3547B2"/>
    <a:srgbClr val="066742"/>
    <a:srgbClr val="B1154A"/>
    <a:srgbClr val="DD5353"/>
    <a:srgbClr val="ED7D31"/>
    <a:srgbClr val="60CFB8"/>
    <a:srgbClr val="ED6D62"/>
    <a:srgbClr val="0E1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5909" autoAdjust="0"/>
  </p:normalViewPr>
  <p:slideViewPr>
    <p:cSldViewPr snapToGrid="0">
      <p:cViewPr varScale="1">
        <p:scale>
          <a:sx n="115" d="100"/>
          <a:sy n="115" d="100"/>
        </p:scale>
        <p:origin x="258" y="114"/>
      </p:cViewPr>
      <p:guideLst>
        <p:guide orient="horz" pos="2177"/>
        <p:guide pos="3898"/>
      </p:guideLst>
    </p:cSldViewPr>
  </p:slideViewPr>
  <p:notesTextViewPr>
    <p:cViewPr>
      <p:scale>
        <a:sx n="1" d="1"/>
        <a:sy n="1" d="1"/>
      </p:scale>
      <p:origin x="0" y="0"/>
    </p:cViewPr>
  </p:notesTextViewPr>
  <p:notesViewPr>
    <p:cSldViewPr snapToGrid="0">
      <p:cViewPr varScale="1">
        <p:scale>
          <a:sx n="51" d="100"/>
          <a:sy n="51" d="100"/>
        </p:scale>
        <p:origin x="2711" y="21"/>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0" Type="http://schemas.openxmlformats.org/officeDocument/2006/relationships/font" Target="fonts/font1.fntdata"/><Relationship Id="rId24" Type="http://schemas.openxmlformats.org/officeDocument/2006/relationships/slide" Target="slides/slide21.xml"/><Relationship Id="rId239" Type="http://schemas.openxmlformats.org/officeDocument/2006/relationships/commentAuthors" Target="commentAuthors.xml"/><Relationship Id="rId238" Type="http://schemas.openxmlformats.org/officeDocument/2006/relationships/tableStyles" Target="tableStyles.xml"/><Relationship Id="rId237" Type="http://schemas.openxmlformats.org/officeDocument/2006/relationships/viewProps" Target="viewProps.xml"/><Relationship Id="rId236" Type="http://schemas.openxmlformats.org/officeDocument/2006/relationships/presProps" Target="presProps.xml"/><Relationship Id="rId235" Type="http://schemas.openxmlformats.org/officeDocument/2006/relationships/handoutMaster" Target="handoutMasters/handoutMaster1.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latin typeface="NanumBarunGothic" panose="020B0603020101020101" pitchFamily="50" charset="-127"/>
              <a:ea typeface="NanumBarunGothic" panose="020B0603020101020101" pitchFamily="50" charset="-127"/>
            </a:endParaRPr>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E593A-6B44-487E-B64A-BF4872A4BE59}" type="datetimeFigureOut">
              <a:rPr lang="ko-KR" altLang="en-US" smtClean="0">
                <a:latin typeface="NanumBarunGothic" panose="020B0603020101020101" pitchFamily="50" charset="-127"/>
                <a:ea typeface="NanumBarunGothic" panose="020B0603020101020101" pitchFamily="50" charset="-127"/>
              </a:rPr>
            </a:fld>
            <a:endParaRPr lang="ko-KR" altLang="en-US" dirty="0">
              <a:latin typeface="NanumBarunGothic" panose="020B0603020101020101" pitchFamily="50" charset="-127"/>
              <a:ea typeface="NanumBarunGothic" panose="020B0603020101020101" pitchFamily="50"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latin typeface="NanumBarunGothic" panose="020B0603020101020101" pitchFamily="50" charset="-127"/>
              <a:ea typeface="NanumBarunGothic" panose="020B0603020101020101" pitchFamily="50"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F1E8CA-136D-40F0-9B6E-207DA0E2B8DD}" type="slidenum">
              <a:rPr lang="ko-KR" altLang="en-US" smtClean="0">
                <a:latin typeface="NanumBarunGothic" panose="020B0603020101020101" pitchFamily="50" charset="-127"/>
                <a:ea typeface="NanumBarunGothic" panose="020B0603020101020101" pitchFamily="50" charset="-127"/>
              </a:rPr>
            </a:fld>
            <a:endParaRPr lang="ko-KR" altLang="en-US" dirty="0">
              <a:latin typeface="NanumBarunGothic" panose="020B0603020101020101" pitchFamily="50" charset="-127"/>
              <a:ea typeface="NanumBarunGothic" panose="020B0603020101020101" pitchFamily="50" charset="-127"/>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NanumBarunGothic" panose="020B0603020101020101" pitchFamily="50" charset="-127"/>
                <a:ea typeface="NanumBarunGothic" panose="020B0603020101020101" pitchFamily="50" charset="-127"/>
              </a:defRPr>
            </a:lvl1pPr>
          </a:lstStyle>
          <a:p>
            <a:endParaRPr lang="ko-KR" altLang="en-US" dirty="0"/>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NanumBarunGothic" panose="020B0603020101020101" pitchFamily="50" charset="-127"/>
                <a:ea typeface="NanumBarunGothic" panose="020B0603020101020101" pitchFamily="50" charset="-127"/>
              </a:defRPr>
            </a:lvl1pPr>
          </a:lstStyle>
          <a:p>
            <a:fld id="{DBA8014D-C68B-4229-A8F2-0CC38527BBBE}" type="datetimeFigureOut">
              <a:rPr lang="ko-KR" altLang="en-US" smtClean="0"/>
            </a:fld>
            <a:endParaRPr lang="ko-KR" altLang="en-US" dirty="0"/>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NanumBarunGothic" panose="020B0603020101020101" pitchFamily="50" charset="-127"/>
                <a:ea typeface="NanumBarunGothic" panose="020B0603020101020101" pitchFamily="50" charset="-127"/>
              </a:defRPr>
            </a:lvl1pPr>
          </a:lstStyle>
          <a:p>
            <a:fld id="{3336F185-B28F-490A-A830-C182C32E7497}" type="slidenum">
              <a:rPr lang="ko-KR" altLang="en-US" smtClean="0"/>
            </a:fld>
            <a:endParaRPr lang="ko-KR" altLang="en-US" dirty="0"/>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1pPr>
    <a:lvl2pPr marL="4572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2pPr>
    <a:lvl3pPr marL="9144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3pPr>
    <a:lvl4pPr marL="13716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4pPr>
    <a:lvl5pPr marL="1828800" algn="l" defTabSz="914400" rtl="0" eaLnBrk="1" latinLnBrk="1" hangingPunct="1">
      <a:defRPr sz="1200" kern="1200">
        <a:solidFill>
          <a:schemeClr val="tx1"/>
        </a:solidFill>
        <a:latin typeface="NanumBarunGothic" panose="020B0603020101020101" pitchFamily="50" charset="-127"/>
        <a:ea typeface="NanumBarunGothic" panose="020B0603020101020101"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IAM Console URL:</a:t>
            </a:r>
            <a:r>
              <a:rPr lang="en-US" altLang="ko-KR" baseline="0" dirty="0" smtClean="0"/>
              <a:t> https://console.aws.amazon.com/iam/</a:t>
            </a:r>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IAM Console URL:</a:t>
            </a:r>
            <a:r>
              <a:rPr lang="en-US" altLang="ko-KR" baseline="0" dirty="0" smtClean="0"/>
              <a:t> https://console.aws.amazon.com/iam/</a:t>
            </a:r>
            <a:endParaRPr lang="en-US" altLang="ko-KR" baseline="0" dirty="0" smtClean="0"/>
          </a:p>
          <a:p>
            <a:r>
              <a:rPr lang="en-US" altLang="ko-KR" baseline="0" dirty="0" smtClean="0"/>
              <a:t>Using IAM do not charge fee.</a:t>
            </a:r>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rtl="0" eaLnBrk="1" latinLnBrk="0" hangingPunct="1"/>
            <a:r>
              <a:rPr lang="en-US" altLang="ko-KR" dirty="0" smtClean="0"/>
              <a:t>For example,</a:t>
            </a:r>
            <a:r>
              <a:rPr lang="en-US" altLang="ko-KR" baseline="0" dirty="0" smtClean="0"/>
              <a:t> add a rule to </a:t>
            </a: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blocks all packets coming from source IP address CIDR range 192.0.2.0/24.</a:t>
            </a:r>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Capacity: </a:t>
            </a:r>
            <a:r>
              <a:rPr lang="en-US" sz="1200" b="0" i="0" kern="1200" dirty="0" smtClean="0">
                <a:solidFill>
                  <a:schemeClr val="tx1"/>
                </a:solidFill>
                <a:effectLst/>
                <a:latin typeface="+mn-lt"/>
                <a:ea typeface="+mn-ea"/>
                <a:cs typeface="+mn-cs"/>
              </a:rPr>
              <a:t>Specify the maximum processing capacity required for the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rule group. When you reference a rule group from a firewall policy, this capacity is reserved for the rule group in the policy.</a:t>
            </a:r>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This rule drops TLS traffic for a specific target domain:</a:t>
            </a:r>
            <a:r>
              <a:rPr lang="en-US" altLang="ko-KR" sz="1200" baseline="0" dirty="0" smtClean="0">
                <a:latin typeface="Times New Roman" panose="02020603050405020304" pitchFamily="18" charset="0"/>
                <a:ea typeface="NanumBarunGothic" panose="020B0603020101020101" pitchFamily="50" charset="-127"/>
                <a:cs typeface="Times New Roman" panose="02020603050405020304" pitchFamily="18" charset="0"/>
              </a:rPr>
              <a:t> $HOME_NET and $EXTERNAL_NET is the rule variables, provide them corresponding to the default VPC or the VPC that need to place firewall endpoint.</a:t>
            </a:r>
            <a:endPar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b="0" i="0" kern="1200" dirty="0" smtClean="0">
                <a:solidFill>
                  <a:schemeClr val="tx1"/>
                </a:solidFill>
                <a:effectLst/>
                <a:latin typeface="+mn-lt"/>
                <a:ea typeface="+mn-ea"/>
                <a:cs typeface="+mn-cs"/>
              </a:rPr>
              <a:t>- Stateless rule stateless-rg01 group blocks some incoming traffic. The stateless default actions will determine what to do with the rest of the traffic. </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b="0" i="0" kern="1200" dirty="0" smtClean="0">
                <a:solidFill>
                  <a:schemeClr val="tx1"/>
                </a:solidFill>
                <a:effectLst/>
                <a:latin typeface="+mn-lt"/>
                <a:ea typeface="+mn-ea"/>
                <a:cs typeface="+mn-cs"/>
              </a:rPr>
              <a:t>- Network Firewall only manages UDP packet fragments and silently drops packet fragments for other protocols.</a:t>
            </a:r>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At the bottom of the page, the firewall policy's capacity counter shows the capacity consumed by adding this rule group next to the maximum capacity allowed for a firewall policy.</a:t>
            </a:r>
            <a:endPar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At the bottom of the page, the firewall policy's capacity counter shows the capacity consumed by adding this rule group next to the maximum capacity allowed for a firewall policy.</a:t>
            </a:r>
            <a:endPar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The easiest way to check that a secret is configured and ready, is to use the AWS </a:t>
            </a:r>
            <a:r>
              <a:rPr lang="en-US" altLang="ko-KR" sz="1200" dirty="0" err="1" smtClean="0">
                <a:latin typeface="Times New Roman" panose="02020603050405020304" pitchFamily="18" charset="0"/>
                <a:ea typeface="NanumBarunGothic" panose="020B0603020101020101" pitchFamily="50" charset="-127"/>
                <a:cs typeface="Times New Roman" panose="02020603050405020304" pitchFamily="18" charset="0"/>
              </a:rPr>
              <a:t>CloudShell</a:t>
            </a: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 service.</a:t>
            </a:r>
            <a:r>
              <a:rPr lang="ko-KR" altLang="en-US" sz="1200" baseline="0" dirty="0" smtClean="0">
                <a:latin typeface="+mn-lt"/>
                <a:ea typeface="+mn-ea"/>
                <a:cs typeface="+mn-cs"/>
              </a:rPr>
              <a:t> </a:t>
            </a:r>
            <a:r>
              <a:rPr lang="en-US" sz="1200" b="0" i="0" kern="1200" dirty="0" smtClean="0">
                <a:solidFill>
                  <a:schemeClr val="tx1"/>
                </a:solidFill>
                <a:effectLst/>
                <a:latin typeface="+mn-lt"/>
                <a:ea typeface="+mn-ea"/>
                <a:cs typeface="+mn-cs"/>
              </a:rPr>
              <a:t>This service will inherit the permission of the account that are</a:t>
            </a:r>
            <a:r>
              <a:rPr lang="en-US" sz="1200" b="0" i="0" kern="1200" baseline="0" dirty="0" smtClean="0">
                <a:solidFill>
                  <a:schemeClr val="tx1"/>
                </a:solidFill>
                <a:effectLst/>
                <a:latin typeface="+mn-lt"/>
                <a:ea typeface="+mn-ea"/>
                <a:cs typeface="+mn-cs"/>
              </a:rPr>
              <a:t> now logging in. So if you create the secret or you have been granted access to the secret, you will be able to </a:t>
            </a:r>
            <a:r>
              <a:rPr lang="en-US" sz="1200" b="0" i="0" kern="1200" baseline="0" dirty="0" err="1" smtClean="0">
                <a:solidFill>
                  <a:schemeClr val="tx1"/>
                </a:solidFill>
                <a:effectLst/>
                <a:latin typeface="+mn-lt"/>
                <a:ea typeface="+mn-ea"/>
                <a:cs typeface="+mn-cs"/>
              </a:rPr>
              <a:t>rertrieve</a:t>
            </a:r>
            <a:r>
              <a:rPr lang="en-US" sz="1200" b="0" i="0" kern="1200" baseline="0" dirty="0" smtClean="0">
                <a:solidFill>
                  <a:schemeClr val="tx1"/>
                </a:solidFill>
                <a:effectLst/>
                <a:latin typeface="+mn-lt"/>
                <a:ea typeface="+mn-ea"/>
                <a:cs typeface="+mn-cs"/>
              </a:rPr>
              <a:t> its information with CLI in </a:t>
            </a:r>
            <a:r>
              <a:rPr lang="en-US" sz="1200" b="0" i="0" kern="1200" baseline="0" dirty="0" err="1" smtClean="0">
                <a:solidFill>
                  <a:schemeClr val="tx1"/>
                </a:solidFill>
                <a:effectLst/>
                <a:latin typeface="+mn-lt"/>
                <a:ea typeface="+mn-ea"/>
                <a:cs typeface="+mn-cs"/>
              </a:rPr>
              <a:t>CloudShell</a:t>
            </a:r>
            <a:r>
              <a:rPr lang="en-US" sz="1200" b="0" i="0" kern="1200" baseline="0" dirty="0" smtClean="0">
                <a:solidFill>
                  <a:schemeClr val="tx1"/>
                </a:solidFill>
                <a:effectLst/>
                <a:latin typeface="+mn-lt"/>
                <a:ea typeface="+mn-ea"/>
                <a:cs typeface="+mn-cs"/>
              </a:rPr>
              <a:t>.</a:t>
            </a:r>
            <a:endPar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lvl="0">
              <a:lnSpc>
                <a:spcPct val="150000"/>
              </a:lnSpc>
            </a:pP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1. A principal is an entity that can perform actions on an AWS resource. A user, a role or an application can be a principal.</a:t>
            </a:r>
            <a:endPar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2. Authentication is the process of confirming the identity of the principal trying to access an AWS product. The principal must provide its credentials or required keys for authentication.</a:t>
            </a:r>
            <a:endPar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3. Request: A principal sends a request to AWS specifying the action and which resource should perform it.</a:t>
            </a:r>
            <a:endPar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4. Authorization: By default, all resources are denied. IAM authorizes a request only if all parts of the request are allowed by a matching policy. After authenticating and authorizing the request, AWS approves the action.</a:t>
            </a:r>
            <a:endPar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5. Actions includes view, create, edit or delete a resource.</a:t>
            </a:r>
            <a:endPar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rPr>
              <a:t>6. Resources: A set of actions can be performed on a resource related to your AWS account.</a:t>
            </a:r>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en-US" altLang="ko-KR" sz="1200"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3336F185-B28F-490A-A830-C182C32E7497}" type="slidenum">
              <a:rPr lang="ko-KR" altLang="en-US" smtClean="0"/>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모서리가 둥근 직사각형 2"/>
          <p:cNvSpPr/>
          <p:nvPr userDrawn="1"/>
        </p:nvSpPr>
        <p:spPr>
          <a:xfrm>
            <a:off x="288758" y="256674"/>
            <a:ext cx="11670631" cy="6344652"/>
          </a:xfrm>
          <a:prstGeom prst="roundRect">
            <a:avLst>
              <a:gd name="adj" fmla="val 40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sp>
        <p:nvSpPr>
          <p:cNvPr id="4" name="자유형 3"/>
          <p:cNvSpPr/>
          <p:nvPr userDrawn="1"/>
        </p:nvSpPr>
        <p:spPr>
          <a:xfrm>
            <a:off x="288757" y="1054769"/>
            <a:ext cx="11670631" cy="5546557"/>
          </a:xfrm>
          <a:custGeom>
            <a:avLst/>
            <a:gdLst>
              <a:gd name="connsiteX0" fmla="*/ 0 w 11670631"/>
              <a:gd name="connsiteY0" fmla="*/ 0 h 5546557"/>
              <a:gd name="connsiteX1" fmla="*/ 11670631 w 11670631"/>
              <a:gd name="connsiteY1" fmla="*/ 0 h 5546557"/>
              <a:gd name="connsiteX2" fmla="*/ 11670631 w 11670631"/>
              <a:gd name="connsiteY2" fmla="*/ 300788 h 5546557"/>
              <a:gd name="connsiteX3" fmla="*/ 11670631 w 11670631"/>
              <a:gd name="connsiteY3" fmla="*/ 677778 h 5546557"/>
              <a:gd name="connsiteX4" fmla="*/ 11670631 w 11670631"/>
              <a:gd name="connsiteY4" fmla="*/ 5290106 h 5546557"/>
              <a:gd name="connsiteX5" fmla="*/ 11414180 w 11670631"/>
              <a:gd name="connsiteY5" fmla="*/ 5546557 h 5546557"/>
              <a:gd name="connsiteX6" fmla="*/ 256451 w 11670631"/>
              <a:gd name="connsiteY6" fmla="*/ 5546557 h 5546557"/>
              <a:gd name="connsiteX7" fmla="*/ 0 w 11670631"/>
              <a:gd name="connsiteY7" fmla="*/ 5290106 h 5546557"/>
              <a:gd name="connsiteX8" fmla="*/ 0 w 11670631"/>
              <a:gd name="connsiteY8" fmla="*/ 677778 h 5546557"/>
              <a:gd name="connsiteX9" fmla="*/ 0 w 11670631"/>
              <a:gd name="connsiteY9" fmla="*/ 300788 h 554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0631" h="5546557">
                <a:moveTo>
                  <a:pt x="0" y="0"/>
                </a:moveTo>
                <a:lnTo>
                  <a:pt x="11670631" y="0"/>
                </a:lnTo>
                <a:lnTo>
                  <a:pt x="11670631" y="300788"/>
                </a:lnTo>
                <a:lnTo>
                  <a:pt x="11670631" y="677778"/>
                </a:lnTo>
                <a:lnTo>
                  <a:pt x="11670631" y="5290106"/>
                </a:lnTo>
                <a:cubicBezTo>
                  <a:pt x="11670631" y="5431740"/>
                  <a:pt x="11555814" y="5546557"/>
                  <a:pt x="11414180" y="5546557"/>
                </a:cubicBezTo>
                <a:lnTo>
                  <a:pt x="256451" y="5546557"/>
                </a:lnTo>
                <a:cubicBezTo>
                  <a:pt x="114817" y="5546557"/>
                  <a:pt x="0" y="5431740"/>
                  <a:pt x="0" y="5290106"/>
                </a:cubicBezTo>
                <a:lnTo>
                  <a:pt x="0" y="677778"/>
                </a:lnTo>
                <a:lnTo>
                  <a:pt x="0" y="30078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sp>
        <p:nvSpPr>
          <p:cNvPr id="5" name="자유형 4"/>
          <p:cNvSpPr/>
          <p:nvPr userDrawn="1"/>
        </p:nvSpPr>
        <p:spPr>
          <a:xfrm>
            <a:off x="280049" y="256674"/>
            <a:ext cx="786063" cy="6344652"/>
          </a:xfrm>
          <a:custGeom>
            <a:avLst/>
            <a:gdLst>
              <a:gd name="connsiteX0" fmla="*/ 256451 w 786063"/>
              <a:gd name="connsiteY0" fmla="*/ 0 h 6344652"/>
              <a:gd name="connsiteX1" fmla="*/ 786063 w 786063"/>
              <a:gd name="connsiteY1" fmla="*/ 0 h 6344652"/>
              <a:gd name="connsiteX2" fmla="*/ 786063 w 786063"/>
              <a:gd name="connsiteY2" fmla="*/ 6344652 h 6344652"/>
              <a:gd name="connsiteX3" fmla="*/ 256451 w 786063"/>
              <a:gd name="connsiteY3" fmla="*/ 6344652 h 6344652"/>
              <a:gd name="connsiteX4" fmla="*/ 0 w 786063"/>
              <a:gd name="connsiteY4" fmla="*/ 6088201 h 6344652"/>
              <a:gd name="connsiteX5" fmla="*/ 0 w 786063"/>
              <a:gd name="connsiteY5" fmla="*/ 256451 h 6344652"/>
              <a:gd name="connsiteX6" fmla="*/ 256451 w 786063"/>
              <a:gd name="connsiteY6" fmla="*/ 0 h 634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063" h="6344652">
                <a:moveTo>
                  <a:pt x="256451" y="0"/>
                </a:moveTo>
                <a:lnTo>
                  <a:pt x="786063" y="0"/>
                </a:lnTo>
                <a:lnTo>
                  <a:pt x="786063" y="6344652"/>
                </a:lnTo>
                <a:lnTo>
                  <a:pt x="256451" y="6344652"/>
                </a:lnTo>
                <a:cubicBezTo>
                  <a:pt x="114817" y="6344652"/>
                  <a:pt x="0" y="6229835"/>
                  <a:pt x="0" y="6088201"/>
                </a:cubicBezTo>
                <a:lnTo>
                  <a:pt x="0" y="256451"/>
                </a:lnTo>
                <a:cubicBezTo>
                  <a:pt x="0" y="114817"/>
                  <a:pt x="114817" y="0"/>
                  <a:pt x="256451" y="0"/>
                </a:cubicBezTo>
                <a:close/>
              </a:path>
            </a:pathLst>
          </a:custGeom>
          <a:solidFill>
            <a:srgbClr val="0E1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grpSp>
        <p:nvGrpSpPr>
          <p:cNvPr id="6" name="그룹 5"/>
          <p:cNvGrpSpPr/>
          <p:nvPr userDrawn="1"/>
        </p:nvGrpSpPr>
        <p:grpSpPr>
          <a:xfrm>
            <a:off x="1254723" y="397042"/>
            <a:ext cx="4427621" cy="529390"/>
            <a:chOff x="7307180" y="397042"/>
            <a:chExt cx="4427621" cy="529390"/>
          </a:xfrm>
        </p:grpSpPr>
        <p:sp>
          <p:nvSpPr>
            <p:cNvPr id="7" name="모서리가 둥근 직사각형 6"/>
            <p:cNvSpPr/>
            <p:nvPr/>
          </p:nvSpPr>
          <p:spPr>
            <a:xfrm>
              <a:off x="7307180" y="397042"/>
              <a:ext cx="4427621" cy="529390"/>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grpSp>
          <p:nvGrpSpPr>
            <p:cNvPr id="9" name="그룹 8"/>
            <p:cNvGrpSpPr/>
            <p:nvPr/>
          </p:nvGrpSpPr>
          <p:grpSpPr>
            <a:xfrm rot="20380773">
              <a:off x="7498081" y="519777"/>
              <a:ext cx="243235" cy="313350"/>
              <a:chOff x="7467602" y="477782"/>
              <a:chExt cx="243235" cy="313350"/>
            </a:xfrm>
          </p:grpSpPr>
          <p:sp>
            <p:nvSpPr>
              <p:cNvPr id="13" name="타원 12"/>
              <p:cNvSpPr/>
              <p:nvPr/>
            </p:nvSpPr>
            <p:spPr>
              <a:xfrm>
                <a:off x="7467602" y="477782"/>
                <a:ext cx="232610" cy="23261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anumBarunGothic" panose="020B0603020101020101" pitchFamily="50" charset="-127"/>
                  <a:ea typeface="NanumBarunGothic" panose="020B0603020101020101" pitchFamily="50" charset="-127"/>
                </a:endParaRPr>
              </a:p>
            </p:txBody>
          </p:sp>
          <p:cxnSp>
            <p:nvCxnSpPr>
              <p:cNvPr id="14" name="직선 연결선 13"/>
              <p:cNvCxnSpPr/>
              <p:nvPr/>
            </p:nvCxnSpPr>
            <p:spPr>
              <a:xfrm>
                <a:off x="7647505" y="683156"/>
                <a:ext cx="63332" cy="107976"/>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그룹 9"/>
            <p:cNvGrpSpPr/>
            <p:nvPr/>
          </p:nvGrpSpPr>
          <p:grpSpPr>
            <a:xfrm>
              <a:off x="11303727" y="613846"/>
              <a:ext cx="243840" cy="132080"/>
              <a:chOff x="12697097" y="-113211"/>
              <a:chExt cx="418012" cy="226423"/>
            </a:xfrm>
          </p:grpSpPr>
          <p:cxnSp>
            <p:nvCxnSpPr>
              <p:cNvPr id="11" name="직선 연결선 10"/>
              <p:cNvCxnSpPr/>
              <p:nvPr/>
            </p:nvCxnSpPr>
            <p:spPr>
              <a:xfrm>
                <a:off x="12697097" y="-113211"/>
                <a:ext cx="209006" cy="217714"/>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11"/>
              <p:cNvCxnSpPr/>
              <p:nvPr/>
            </p:nvCxnSpPr>
            <p:spPr>
              <a:xfrm flipH="1">
                <a:off x="12906103" y="-113211"/>
                <a:ext cx="209006" cy="226423"/>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5" name="직선 연결선 14"/>
          <p:cNvCxnSpPr/>
          <p:nvPr userDrawn="1"/>
        </p:nvCxnSpPr>
        <p:spPr>
          <a:xfrm>
            <a:off x="334590" y="105373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userDrawn="1"/>
        </p:nvCxnSpPr>
        <p:spPr>
          <a:xfrm>
            <a:off x="334590" y="174606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userDrawn="1"/>
        </p:nvCxnSpPr>
        <p:spPr>
          <a:xfrm>
            <a:off x="334590" y="243839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userDrawn="1"/>
        </p:nvCxnSpPr>
        <p:spPr>
          <a:xfrm>
            <a:off x="334590" y="3130729"/>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userDrawn="1"/>
        </p:nvCxnSpPr>
        <p:spPr>
          <a:xfrm>
            <a:off x="334590" y="3823061"/>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userDrawn="1"/>
        </p:nvCxnSpPr>
        <p:spPr>
          <a:xfrm>
            <a:off x="334590" y="4515393"/>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userDrawn="1"/>
        </p:nvCxnSpPr>
        <p:spPr>
          <a:xfrm>
            <a:off x="334590" y="5207725"/>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userDrawn="1"/>
        </p:nvCxnSpPr>
        <p:spPr>
          <a:xfrm>
            <a:off x="334590" y="5900057"/>
            <a:ext cx="687977" cy="0"/>
          </a:xfrm>
          <a:prstGeom prst="line">
            <a:avLst/>
          </a:prstGeom>
          <a:ln w="9525">
            <a:solidFill>
              <a:schemeClr val="tx1">
                <a:lumMod val="75000"/>
                <a:lumOff val="25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세로 텍스트 개체 틀 2"/>
          <p:cNvSpPr>
            <a:spLocks noGrp="1"/>
          </p:cNvSpPr>
          <p:nvPr>
            <p:ph type="body" orient="vert" idx="1" hasCustomPrompt="1"/>
          </p:nvPr>
        </p:nvSpPr>
        <p:spPr>
          <a:xfrm>
            <a:off x="838200" y="1825625"/>
            <a:ext cx="10515600" cy="43513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vl2pPr>
              <a:defRPr>
                <a:latin typeface="NanumBarunGothic" panose="020B0603020101020101" pitchFamily="50" charset="-127"/>
                <a:ea typeface="NanumBarunGothic" panose="020B0603020101020101" pitchFamily="50" charset="-127"/>
              </a:defRPr>
            </a:lvl2pPr>
            <a:lvl3pPr>
              <a:defRPr>
                <a:latin typeface="NanumBarunGothic" panose="020B0603020101020101" pitchFamily="50" charset="-127"/>
                <a:ea typeface="NanumBarunGothic" panose="020B0603020101020101" pitchFamily="50" charset="-127"/>
              </a:defRPr>
            </a:lvl3pPr>
            <a:lvl4pPr>
              <a:defRPr>
                <a:latin typeface="NanumBarunGothic" panose="020B0603020101020101" pitchFamily="50" charset="-127"/>
                <a:ea typeface="NanumBarunGothic" panose="020B0603020101020101" pitchFamily="50" charset="-127"/>
              </a:defRPr>
            </a:lvl4pPr>
            <a:lvl5pPr>
              <a:defRPr>
                <a:latin typeface="NanumBarunGothic" panose="020B0603020101020101" pitchFamily="50" charset="-127"/>
                <a:ea typeface="NanumBarunGothic" panose="020B0603020101020101"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hasCustomPrompt="1"/>
          </p:nvPr>
        </p:nvSpPr>
        <p:spPr>
          <a:xfrm>
            <a:off x="8724900" y="365125"/>
            <a:ext cx="2628900" cy="58118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세로 텍스트 개체 틀 2"/>
          <p:cNvSpPr>
            <a:spLocks noGrp="1"/>
          </p:cNvSpPr>
          <p:nvPr>
            <p:ph type="body" orient="vert" idx="1" hasCustomPrompt="1"/>
          </p:nvPr>
        </p:nvSpPr>
        <p:spPr>
          <a:xfrm>
            <a:off x="838200" y="365125"/>
            <a:ext cx="7734300" cy="5811838"/>
          </a:xfrm>
          <a:prstGeom prst="rect">
            <a:avLst/>
          </a:prstGeom>
        </p:spPr>
        <p:txBody>
          <a:bodyPr vert="eaVert"/>
          <a:lstStyle>
            <a:lvl1pPr>
              <a:defRPr>
                <a:latin typeface="NanumBarunGothic" panose="020B0603020101020101" pitchFamily="50" charset="-127"/>
                <a:ea typeface="NanumBarunGothic" panose="020B0603020101020101" pitchFamily="50" charset="-127"/>
              </a:defRPr>
            </a:lvl1pPr>
            <a:lvl2pPr>
              <a:defRPr>
                <a:latin typeface="NanumBarunGothic" panose="020B0603020101020101" pitchFamily="50" charset="-127"/>
                <a:ea typeface="NanumBarunGothic" panose="020B0603020101020101" pitchFamily="50" charset="-127"/>
              </a:defRPr>
            </a:lvl2pPr>
            <a:lvl3pPr>
              <a:defRPr>
                <a:latin typeface="NanumBarunGothic" panose="020B0603020101020101" pitchFamily="50" charset="-127"/>
                <a:ea typeface="NanumBarunGothic" panose="020B0603020101020101" pitchFamily="50" charset="-127"/>
              </a:defRPr>
            </a:lvl3pPr>
            <a:lvl4pPr>
              <a:defRPr>
                <a:latin typeface="NanumBarunGothic" panose="020B0603020101020101" pitchFamily="50" charset="-127"/>
                <a:ea typeface="NanumBarunGothic" panose="020B0603020101020101" pitchFamily="50" charset="-127"/>
              </a:defRPr>
            </a:lvl4pPr>
            <a:lvl5pPr>
              <a:defRPr>
                <a:latin typeface="NanumBarunGothic" panose="020B0603020101020101" pitchFamily="50" charset="-127"/>
                <a:ea typeface="NanumBarunGothic" panose="020B0603020101020101"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5" name="바닥글 개체 틀 4"/>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6" name="슬라이드 번호 개체 틀 5"/>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p:spPr>
        <p:txBody>
          <a:bodyPr/>
          <a:lstStyle/>
          <a:p>
            <a:fld id="{DFB49338-1265-405F-8BA6-F4A5FBE76483}"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698548CF-8517-4091-BF61-11FCBB3F384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비교">
    <p:spTree>
      <p:nvGrpSpPr>
        <p:cNvPr id="1" name=""/>
        <p:cNvGrpSpPr/>
        <p:nvPr/>
      </p:nvGrpSpPr>
      <p:grpSpPr>
        <a:xfrm>
          <a:off x="0" y="0"/>
          <a:ext cx="0" cy="0"/>
          <a:chOff x="0" y="0"/>
          <a:chExt cx="0" cy="0"/>
        </a:xfrm>
      </p:grpSpPr>
      <p:sp>
        <p:nvSpPr>
          <p:cNvPr id="15" name="그림 개체 틀 14"/>
          <p:cNvSpPr>
            <a:spLocks noGrp="1"/>
          </p:cNvSpPr>
          <p:nvPr>
            <p:ph type="pic" sz="quarter" idx="10"/>
          </p:nvPr>
        </p:nvSpPr>
        <p:spPr>
          <a:xfrm>
            <a:off x="1227138" y="1247775"/>
            <a:ext cx="4883150" cy="51022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8200" y="365125"/>
            <a:ext cx="10515600" cy="1325563"/>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날짜 개체 틀 2"/>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4" name="바닥글 개체 틀 3"/>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5" name="슬라이드 번호 개체 틀 4"/>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3" name="바닥글 개체 틀 2"/>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4" name="슬라이드 번호 개체 틀 3"/>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내용 개체 틀 2"/>
          <p:cNvSpPr>
            <a:spLocks noGrp="1"/>
          </p:cNvSpPr>
          <p:nvPr>
            <p:ph idx="1" hasCustomPrompt="1"/>
          </p:nvPr>
        </p:nvSpPr>
        <p:spPr>
          <a:xfrm>
            <a:off x="5183188" y="987425"/>
            <a:ext cx="6172200" cy="4873625"/>
          </a:xfrm>
          <a:prstGeom prst="rect">
            <a:avLst/>
          </a:prstGeom>
        </p:spPr>
        <p:txBody>
          <a:bodyPr/>
          <a:lstStyle>
            <a:lvl1pPr>
              <a:defRPr sz="3200">
                <a:latin typeface="NanumBarunGothic" panose="020B0603020101020101" pitchFamily="50" charset="-127"/>
                <a:ea typeface="NanumBarunGothic" panose="020B0603020101020101" pitchFamily="50" charset="-127"/>
              </a:defRPr>
            </a:lvl1pPr>
            <a:lvl2pPr>
              <a:defRPr sz="2800">
                <a:latin typeface="NanumBarunGothic" panose="020B0603020101020101" pitchFamily="50" charset="-127"/>
                <a:ea typeface="NanumBarunGothic" panose="020B0603020101020101" pitchFamily="50" charset="-127"/>
              </a:defRPr>
            </a:lvl2pPr>
            <a:lvl3pPr>
              <a:defRPr sz="2400">
                <a:latin typeface="NanumBarunGothic" panose="020B0603020101020101" pitchFamily="50" charset="-127"/>
                <a:ea typeface="NanumBarunGothic" panose="020B0603020101020101" pitchFamily="50" charset="-127"/>
              </a:defRPr>
            </a:lvl3pPr>
            <a:lvl4pPr>
              <a:defRPr sz="2000">
                <a:latin typeface="NanumBarunGothic" panose="020B0603020101020101" pitchFamily="50" charset="-127"/>
                <a:ea typeface="NanumBarunGothic" panose="020B0603020101020101" pitchFamily="50" charset="-127"/>
              </a:defRPr>
            </a:lvl4pPr>
            <a:lvl5pPr>
              <a:defRPr sz="2000">
                <a:latin typeface="NanumBarunGothic" panose="020B0603020101020101" pitchFamily="50" charset="-127"/>
                <a:ea typeface="NanumBarunGothic" panose="020B0603020101020101" pitchFamily="50" charset="-127"/>
              </a:defRPr>
            </a:lvl5pPr>
            <a:lvl6pPr>
              <a:defRPr sz="2000"/>
            </a:lvl6pPr>
            <a:lvl7pPr>
              <a:defRPr sz="2000"/>
            </a:lvl7pPr>
            <a:lvl8pPr>
              <a:defRPr sz="2000"/>
            </a:lvl8pPr>
            <a:lvl9pPr>
              <a:defRPr sz="2000"/>
            </a:lvl9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NanumBarunGothic" panose="020B0603020101020101" pitchFamily="50" charset="-127"/>
                <a:ea typeface="NanumBarunGothic"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endParaRPr lang="ko-KR" altLang="en-US" dirty="0"/>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839788" y="457200"/>
            <a:ext cx="3932237" cy="1600200"/>
          </a:xfrm>
          <a:prstGeom prst="rect">
            <a:avLst/>
          </a:prstGeom>
        </p:spPr>
        <p:txBody>
          <a:bodyPr anchor="b"/>
          <a:lstStyle>
            <a:lvl1pPr>
              <a:defRPr sz="3200">
                <a:latin typeface="NanumBarunGothic" panose="020B0603020101020101" pitchFamily="50" charset="-127"/>
                <a:ea typeface="NanumBarunGothic" panose="020B0603020101020101" pitchFamily="50" charset="-127"/>
              </a:defRPr>
            </a:lvl1pPr>
          </a:lstStyle>
          <a:p>
            <a:r>
              <a:rPr lang="ko-KR" altLang="en-US" dirty="0"/>
              <a:t>마스터 제목 스타일 편집</a:t>
            </a:r>
            <a:endParaRPr lang="ko-KR" altLang="en-US" dirty="0"/>
          </a:p>
        </p:txBody>
      </p:sp>
      <p:sp>
        <p:nvSpPr>
          <p:cNvPr id="3" name="그림 개체 틀 2"/>
          <p:cNvSpPr>
            <a:spLocks noGrp="1"/>
          </p:cNvSpPr>
          <p:nvPr>
            <p:ph type="pic" idx="1"/>
          </p:nvPr>
        </p:nvSpPr>
        <p:spPr>
          <a:xfrm>
            <a:off x="5183188" y="987425"/>
            <a:ext cx="6172200" cy="4873625"/>
          </a:xfrm>
          <a:prstGeom prst="rect">
            <a:avLst/>
          </a:prstGeom>
        </p:spPr>
        <p:txBody>
          <a:bodyPr/>
          <a:lstStyle>
            <a:lvl1pPr marL="0" indent="0">
              <a:buNone/>
              <a:defRPr sz="3200">
                <a:latin typeface="NanumBarunGothic" panose="020B0603020101020101" pitchFamily="50" charset="-127"/>
                <a:ea typeface="NanumBarunGothic" panose="020B0603020101020101" pitchFamily="50"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atin typeface="NanumBarunGothic" panose="020B0603020101020101" pitchFamily="50" charset="-127"/>
                <a:ea typeface="NanumBarunGothic" panose="020B0603020101020101" pitchFamily="50"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endParaRPr lang="ko-KR" altLang="en-US" dirty="0"/>
          </a:p>
        </p:txBody>
      </p:sp>
      <p:sp>
        <p:nvSpPr>
          <p:cNvPr id="5" name="날짜 개체 틀 4"/>
          <p:cNvSpPr>
            <a:spLocks noGrp="1"/>
          </p:cNvSpPr>
          <p:nvPr>
            <p:ph type="dt" sz="half" idx="10"/>
          </p:nvPr>
        </p:nvSpPr>
        <p:spPr>
          <a:xfrm>
            <a:off x="8382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3B9AFE30-CE99-44E2-887B-671B604A8DB1}" type="datetimeFigureOut">
              <a:rPr lang="ko-KR" altLang="en-US" smtClean="0"/>
            </a:fld>
            <a:endParaRPr lang="ko-KR" altLang="en-US" dirty="0"/>
          </a:p>
        </p:txBody>
      </p:sp>
      <p:sp>
        <p:nvSpPr>
          <p:cNvPr id="6" name="바닥글 개체 틀 5"/>
          <p:cNvSpPr>
            <a:spLocks noGrp="1"/>
          </p:cNvSpPr>
          <p:nvPr>
            <p:ph type="ftr" sz="quarter" idx="11"/>
          </p:nvPr>
        </p:nvSpPr>
        <p:spPr>
          <a:xfrm>
            <a:off x="4038600" y="6356350"/>
            <a:ext cx="41148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endParaRPr lang="ko-KR" altLang="en-US" dirty="0"/>
          </a:p>
        </p:txBody>
      </p:sp>
      <p:sp>
        <p:nvSpPr>
          <p:cNvPr id="7" name="슬라이드 번호 개체 틀 6"/>
          <p:cNvSpPr>
            <a:spLocks noGrp="1"/>
          </p:cNvSpPr>
          <p:nvPr>
            <p:ph type="sldNum" sz="quarter" idx="12"/>
          </p:nvPr>
        </p:nvSpPr>
        <p:spPr>
          <a:xfrm>
            <a:off x="8610600" y="6356350"/>
            <a:ext cx="2743200" cy="365125"/>
          </a:xfrm>
          <a:prstGeom prst="rect">
            <a:avLst/>
          </a:prstGeom>
        </p:spPr>
        <p:txBody>
          <a:bodyPr/>
          <a:lstStyle>
            <a:lvl1pPr>
              <a:defRPr>
                <a:latin typeface="NanumBarunGothic" panose="020B0603020101020101" pitchFamily="50" charset="-127"/>
                <a:ea typeface="NanumBarunGothic" panose="020B0603020101020101" pitchFamily="50" charset="-127"/>
              </a:defRPr>
            </a:lvl1pPr>
          </a:lstStyle>
          <a:p>
            <a:fld id="{F9A87CF1-EAF7-409B-A6C1-6C428483A4C3}" type="slidenum">
              <a:rPr lang="ko-KR" altLang="en-US" smtClean="0"/>
            </a:fld>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hyperlink" Target="http://leehyekang.com/" TargetMode="Externa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a:off x="7985760" y="6309360"/>
            <a:ext cx="3948389" cy="369332"/>
          </a:xfrm>
          <a:prstGeom prst="rect">
            <a:avLst/>
          </a:prstGeom>
          <a:noFill/>
        </p:spPr>
        <p:txBody>
          <a:bodyPr wrap="none" rtlCol="0">
            <a:spAutoFit/>
          </a:bodyPr>
          <a:lstStyle/>
          <a:p>
            <a:r>
              <a:rPr lang="en-US" altLang="ko-KR" dirty="0">
                <a:solidFill>
                  <a:schemeClr val="bg1"/>
                </a:solidFill>
                <a:latin typeface="NanumBarunGothic" panose="020B0603020101020101" pitchFamily="50" charset="-127"/>
                <a:ea typeface="NanumBarunGothic" panose="020B0603020101020101" pitchFamily="50" charset="-127"/>
                <a:hlinkClick r:id="rId13"/>
              </a:rPr>
              <a:t>http://leehyekang.com</a:t>
            </a:r>
            <a:r>
              <a:rPr lang="en-US" altLang="ko-KR" dirty="0">
                <a:solidFill>
                  <a:schemeClr val="bg1"/>
                </a:solidFill>
                <a:latin typeface="NanumBarunGothic" panose="020B0603020101020101" pitchFamily="50" charset="-127"/>
                <a:ea typeface="NanumBarunGothic" panose="020B0603020101020101" pitchFamily="50" charset="-127"/>
              </a:rPr>
              <a:t> </a:t>
            </a:r>
            <a:r>
              <a:rPr lang="ko-KR" altLang="en-US" dirty="0">
                <a:solidFill>
                  <a:schemeClr val="bg1"/>
                </a:solidFill>
                <a:latin typeface="NanumBarunGothic" panose="020B0603020101020101" pitchFamily="50" charset="-127"/>
                <a:ea typeface="NanumBarunGothic" panose="020B0603020101020101" pitchFamily="50" charset="-127"/>
              </a:rPr>
              <a:t>친절한 </a:t>
            </a:r>
            <a:r>
              <a:rPr lang="ko-KR" altLang="en-US" dirty="0" err="1">
                <a:solidFill>
                  <a:schemeClr val="bg1"/>
                </a:solidFill>
                <a:latin typeface="NanumBarunGothic" panose="020B0603020101020101" pitchFamily="50" charset="-127"/>
                <a:ea typeface="NanumBarunGothic" panose="020B0603020101020101" pitchFamily="50" charset="-127"/>
              </a:rPr>
              <a:t>혜강씨</a:t>
            </a:r>
            <a:endParaRPr lang="ko-KR" altLang="en-US" dirty="0">
              <a:solidFill>
                <a:schemeClr val="bg1"/>
              </a:solidFill>
              <a:latin typeface="NanumBarunGothic" panose="020B0603020101020101" pitchFamily="50" charset="-127"/>
              <a:ea typeface="NanumBarunGothic" panose="020B0603020101020101" pitchFamily="50" charset="-127"/>
            </a:endParaRPr>
          </a:p>
        </p:txBody>
      </p:sp>
      <p:pic>
        <p:nvPicPr>
          <p:cNvPr id="3" name="그림 2"/>
          <p:cNvPicPr>
            <a:picLocks noChangeAspect="1"/>
          </p:cNvPicPr>
          <p:nvPr userDrawn="1"/>
        </p:nvPicPr>
        <p:blipFill>
          <a:blip r:embed="rId14" cstate="print"/>
          <a:stretch>
            <a:fillRect/>
          </a:stretch>
        </p:blipFill>
        <p:spPr>
          <a:xfrm>
            <a:off x="0" y="-594"/>
            <a:ext cx="12223539" cy="68585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8.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6.xml.rels><?xml version="1.0" encoding="UTF-8" standalone="yes"?>
<Relationships xmlns="http://schemas.openxmlformats.org/package/2006/relationships"><Relationship Id="rId9" Type="http://schemas.openxmlformats.org/officeDocument/2006/relationships/image" Target="../media/image87.png"/><Relationship Id="rId8" Type="http://schemas.openxmlformats.org/officeDocument/2006/relationships/image" Target="../media/image8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1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8.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8.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4.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image" Target="../media/image10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13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3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8.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hdphoto" Target="../media/image110.wdp"/><Relationship Id="rId1" Type="http://schemas.openxmlformats.org/officeDocument/2006/relationships/image" Target="../media/image109.png"/></Relationships>
</file>

<file path=ppt/slides/_rels/slide14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2" Type="http://schemas.openxmlformats.org/officeDocument/2006/relationships/notesSlide" Target="../notesSlides/notesSlide4.xml"/><Relationship Id="rId11" Type="http://schemas.openxmlformats.org/officeDocument/2006/relationships/slideLayout" Target="../slideLayouts/slideLayout2.xml"/><Relationship Id="rId10" Type="http://schemas.openxmlformats.org/officeDocument/2006/relationships/image" Target="../media/image9.png"/><Relationship Id="rId1" Type="http://schemas.openxmlformats.org/officeDocument/2006/relationships/image" Target="../media/image109.png"/></Relationships>
</file>

<file path=ppt/slides/_rels/slide14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microsoft.com/office/2007/relationships/hdphoto" Target="../media/image110.wdp"/><Relationship Id="rId1" Type="http://schemas.openxmlformats.org/officeDocument/2006/relationships/image" Target="../media/image109.png"/></Relationships>
</file>

<file path=ppt/slides/_rels/slide14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6.xml"/><Relationship Id="rId12" Type="http://schemas.openxmlformats.org/officeDocument/2006/relationships/slideLayout" Target="../slideLayouts/slideLayout2.xml"/><Relationship Id="rId11" Type="http://schemas.openxmlformats.org/officeDocument/2006/relationships/image" Target="../media/image112.png"/><Relationship Id="rId10" Type="http://schemas.openxmlformats.org/officeDocument/2006/relationships/image" Target="../media/image9.png"/><Relationship Id="rId1" Type="http://schemas.openxmlformats.org/officeDocument/2006/relationships/image" Target="../media/image109.png"/></Relationships>
</file>

<file path=ppt/slides/_rels/slide14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7.xml"/><Relationship Id="rId12" Type="http://schemas.openxmlformats.org/officeDocument/2006/relationships/slideLayout" Target="../slideLayouts/slideLayout2.xml"/><Relationship Id="rId11" Type="http://schemas.openxmlformats.org/officeDocument/2006/relationships/image" Target="../media/image113.png"/><Relationship Id="rId10" Type="http://schemas.openxmlformats.org/officeDocument/2006/relationships/image" Target="../media/image9.png"/><Relationship Id="rId1" Type="http://schemas.openxmlformats.org/officeDocument/2006/relationships/image" Target="../media/image109.png"/></Relationships>
</file>

<file path=ppt/slides/_rels/slide14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8.xml"/><Relationship Id="rId12" Type="http://schemas.openxmlformats.org/officeDocument/2006/relationships/slideLayout" Target="../slideLayouts/slideLayout2.xml"/><Relationship Id="rId11" Type="http://schemas.openxmlformats.org/officeDocument/2006/relationships/image" Target="../media/image114.png"/><Relationship Id="rId10" Type="http://schemas.openxmlformats.org/officeDocument/2006/relationships/image" Target="../media/image9.png"/><Relationship Id="rId1" Type="http://schemas.openxmlformats.org/officeDocument/2006/relationships/image" Target="../media/image109.png"/></Relationships>
</file>

<file path=ppt/slides/_rels/slide14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9.xml"/><Relationship Id="rId12" Type="http://schemas.openxmlformats.org/officeDocument/2006/relationships/slideLayout" Target="../slideLayouts/slideLayout2.xml"/><Relationship Id="rId11" Type="http://schemas.openxmlformats.org/officeDocument/2006/relationships/image" Target="../media/image115.png"/><Relationship Id="rId10" Type="http://schemas.openxmlformats.org/officeDocument/2006/relationships/image" Target="../media/image9.png"/><Relationship Id="rId1" Type="http://schemas.openxmlformats.org/officeDocument/2006/relationships/image" Target="../media/image109.png"/></Relationships>
</file>

<file path=ppt/slides/_rels/slide14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10.xml"/><Relationship Id="rId12" Type="http://schemas.openxmlformats.org/officeDocument/2006/relationships/slideLayout" Target="../slideLayouts/slideLayout2.xml"/><Relationship Id="rId11" Type="http://schemas.openxmlformats.org/officeDocument/2006/relationships/image" Target="../media/image116.png"/><Relationship Id="rId10" Type="http://schemas.openxmlformats.org/officeDocument/2006/relationships/image" Target="../media/image9.png"/><Relationship Id="rId1" Type="http://schemas.openxmlformats.org/officeDocument/2006/relationships/image" Target="../media/image109.png"/></Relationships>
</file>

<file path=ppt/slides/_rels/slide14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11.xml"/><Relationship Id="rId12" Type="http://schemas.openxmlformats.org/officeDocument/2006/relationships/slideLayout" Target="../slideLayouts/slideLayout2.xml"/><Relationship Id="rId11" Type="http://schemas.openxmlformats.org/officeDocument/2006/relationships/image" Target="../media/image117.png"/><Relationship Id="rId10" Type="http://schemas.openxmlformats.org/officeDocument/2006/relationships/image" Target="../media/image9.png"/><Relationship Id="rId1" Type="http://schemas.openxmlformats.org/officeDocument/2006/relationships/image" Target="../media/image109.png"/></Relationships>
</file>

<file path=ppt/slides/_rels/slide14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12.xml"/><Relationship Id="rId12" Type="http://schemas.openxmlformats.org/officeDocument/2006/relationships/slideLayout" Target="../slideLayouts/slideLayout2.xml"/><Relationship Id="rId11" Type="http://schemas.openxmlformats.org/officeDocument/2006/relationships/image" Target="../media/image118.jpeg"/><Relationship Id="rId10" Type="http://schemas.openxmlformats.org/officeDocument/2006/relationships/image" Target="../media/image9.png"/><Relationship Id="rId1" Type="http://schemas.openxmlformats.org/officeDocument/2006/relationships/image" Target="../media/image109.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5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13.xml"/><Relationship Id="rId12" Type="http://schemas.openxmlformats.org/officeDocument/2006/relationships/slideLayout" Target="../slideLayouts/slideLayout2.xml"/><Relationship Id="rId11" Type="http://schemas.openxmlformats.org/officeDocument/2006/relationships/image" Target="../media/image119.png"/><Relationship Id="rId10" Type="http://schemas.openxmlformats.org/officeDocument/2006/relationships/image" Target="../media/image9.png"/><Relationship Id="rId1" Type="http://schemas.openxmlformats.org/officeDocument/2006/relationships/image" Target="../media/image109.png"/></Relationships>
</file>

<file path=ppt/slides/_rels/slide15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2" Type="http://schemas.openxmlformats.org/officeDocument/2006/relationships/notesSlide" Target="../notesSlides/notesSlide14.xml"/><Relationship Id="rId11" Type="http://schemas.openxmlformats.org/officeDocument/2006/relationships/slideLayout" Target="../slideLayouts/slideLayout2.xml"/><Relationship Id="rId10" Type="http://schemas.openxmlformats.org/officeDocument/2006/relationships/image" Target="../media/image9.png"/><Relationship Id="rId1" Type="http://schemas.openxmlformats.org/officeDocument/2006/relationships/image" Target="../media/image109.png"/></Relationships>
</file>

<file path=ppt/slides/_rels/slide15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5" Type="http://schemas.openxmlformats.org/officeDocument/2006/relationships/notesSlide" Target="../notesSlides/notesSlide15.xml"/><Relationship Id="rId14" Type="http://schemas.openxmlformats.org/officeDocument/2006/relationships/slideLayout" Target="../slideLayouts/slideLayout2.xml"/><Relationship Id="rId13" Type="http://schemas.openxmlformats.org/officeDocument/2006/relationships/image" Target="../media/image122.png"/><Relationship Id="rId12" Type="http://schemas.openxmlformats.org/officeDocument/2006/relationships/image" Target="../media/image121.png"/><Relationship Id="rId11" Type="http://schemas.openxmlformats.org/officeDocument/2006/relationships/image" Target="../media/image120.png"/><Relationship Id="rId10" Type="http://schemas.openxmlformats.org/officeDocument/2006/relationships/image" Target="../media/image9.png"/><Relationship Id="rId1" Type="http://schemas.openxmlformats.org/officeDocument/2006/relationships/image" Target="../media/image109.png"/></Relationships>
</file>

<file path=ppt/slides/_rels/slide15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4" Type="http://schemas.openxmlformats.org/officeDocument/2006/relationships/notesSlide" Target="../notesSlides/notesSlide16.xml"/><Relationship Id="rId13" Type="http://schemas.openxmlformats.org/officeDocument/2006/relationships/slideLayout" Target="../slideLayouts/slideLayout2.xml"/><Relationship Id="rId12" Type="http://schemas.openxmlformats.org/officeDocument/2006/relationships/image" Target="../media/image124.png"/><Relationship Id="rId11" Type="http://schemas.openxmlformats.org/officeDocument/2006/relationships/image" Target="../media/image123.png"/><Relationship Id="rId10" Type="http://schemas.openxmlformats.org/officeDocument/2006/relationships/image" Target="../media/image9.png"/><Relationship Id="rId1" Type="http://schemas.openxmlformats.org/officeDocument/2006/relationships/image" Target="../media/image109.png"/></Relationships>
</file>

<file path=ppt/slides/_rels/slide15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4" Type="http://schemas.openxmlformats.org/officeDocument/2006/relationships/notesSlide" Target="../notesSlides/notesSlide17.xml"/><Relationship Id="rId13" Type="http://schemas.openxmlformats.org/officeDocument/2006/relationships/slideLayout" Target="../slideLayouts/slideLayout2.xml"/><Relationship Id="rId12" Type="http://schemas.openxmlformats.org/officeDocument/2006/relationships/image" Target="../media/image126.png"/><Relationship Id="rId11" Type="http://schemas.openxmlformats.org/officeDocument/2006/relationships/image" Target="../media/image125.png"/><Relationship Id="rId10" Type="http://schemas.openxmlformats.org/officeDocument/2006/relationships/image" Target="../media/image9.png"/><Relationship Id="rId1" Type="http://schemas.openxmlformats.org/officeDocument/2006/relationships/image" Target="../media/image109.png"/></Relationships>
</file>

<file path=ppt/slides/_rels/slide15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5" Type="http://schemas.openxmlformats.org/officeDocument/2006/relationships/notesSlide" Target="../notesSlides/notesSlide18.xml"/><Relationship Id="rId14" Type="http://schemas.openxmlformats.org/officeDocument/2006/relationships/slideLayout" Target="../slideLayouts/slideLayout2.xml"/><Relationship Id="rId13" Type="http://schemas.openxmlformats.org/officeDocument/2006/relationships/image" Target="../media/image129.png"/><Relationship Id="rId12" Type="http://schemas.openxmlformats.org/officeDocument/2006/relationships/image" Target="../media/image128.png"/><Relationship Id="rId11" Type="http://schemas.openxmlformats.org/officeDocument/2006/relationships/image" Target="../media/image127.png"/><Relationship Id="rId10" Type="http://schemas.openxmlformats.org/officeDocument/2006/relationships/image" Target="../media/image9.png"/><Relationship Id="rId1" Type="http://schemas.openxmlformats.org/officeDocument/2006/relationships/image" Target="../media/image109.png"/></Relationships>
</file>

<file path=ppt/slides/_rels/slide15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4" Type="http://schemas.openxmlformats.org/officeDocument/2006/relationships/notesSlide" Target="../notesSlides/notesSlide19.xml"/><Relationship Id="rId13" Type="http://schemas.openxmlformats.org/officeDocument/2006/relationships/slideLayout" Target="../slideLayouts/slideLayout2.xml"/><Relationship Id="rId12" Type="http://schemas.openxmlformats.org/officeDocument/2006/relationships/image" Target="../media/image131.png"/><Relationship Id="rId11" Type="http://schemas.openxmlformats.org/officeDocument/2006/relationships/image" Target="../media/image130.png"/><Relationship Id="rId10" Type="http://schemas.openxmlformats.org/officeDocument/2006/relationships/image" Target="../media/image9.png"/><Relationship Id="rId1" Type="http://schemas.openxmlformats.org/officeDocument/2006/relationships/image" Target="../media/image109.png"/></Relationships>
</file>

<file path=ppt/slides/_rels/slide15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20.xml"/><Relationship Id="rId12" Type="http://schemas.openxmlformats.org/officeDocument/2006/relationships/slideLayout" Target="../slideLayouts/slideLayout2.xml"/><Relationship Id="rId11" Type="http://schemas.openxmlformats.org/officeDocument/2006/relationships/image" Target="../media/image132.png"/><Relationship Id="rId10" Type="http://schemas.openxmlformats.org/officeDocument/2006/relationships/image" Target="../media/image9.png"/><Relationship Id="rId1" Type="http://schemas.openxmlformats.org/officeDocument/2006/relationships/image" Target="../media/image109.png"/></Relationships>
</file>

<file path=ppt/slides/_rels/slide15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21.xml"/><Relationship Id="rId12" Type="http://schemas.openxmlformats.org/officeDocument/2006/relationships/slideLayout" Target="../slideLayouts/slideLayout2.xml"/><Relationship Id="rId11" Type="http://schemas.openxmlformats.org/officeDocument/2006/relationships/image" Target="../media/image133.png"/><Relationship Id="rId10" Type="http://schemas.openxmlformats.org/officeDocument/2006/relationships/image" Target="../media/image9.png"/><Relationship Id="rId1" Type="http://schemas.openxmlformats.org/officeDocument/2006/relationships/image" Target="../media/image109.png"/></Relationships>
</file>

<file path=ppt/slides/_rels/slide15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22.xml"/><Relationship Id="rId12" Type="http://schemas.openxmlformats.org/officeDocument/2006/relationships/slideLayout" Target="../slideLayouts/slideLayout2.xml"/><Relationship Id="rId11" Type="http://schemas.openxmlformats.org/officeDocument/2006/relationships/image" Target="../media/image134.png"/><Relationship Id="rId10" Type="http://schemas.openxmlformats.org/officeDocument/2006/relationships/image" Target="../media/image9.png"/><Relationship Id="rId1" Type="http://schemas.openxmlformats.org/officeDocument/2006/relationships/image" Target="../media/image109.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6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23.xml"/><Relationship Id="rId12" Type="http://schemas.openxmlformats.org/officeDocument/2006/relationships/slideLayout" Target="../slideLayouts/slideLayout2.xml"/><Relationship Id="rId11" Type="http://schemas.openxmlformats.org/officeDocument/2006/relationships/image" Target="../media/image135.png"/><Relationship Id="rId10" Type="http://schemas.openxmlformats.org/officeDocument/2006/relationships/image" Target="../media/image9.png"/><Relationship Id="rId1" Type="http://schemas.openxmlformats.org/officeDocument/2006/relationships/image" Target="../media/image109.png"/></Relationships>
</file>

<file path=ppt/slides/_rels/slide16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24.xml"/><Relationship Id="rId12" Type="http://schemas.openxmlformats.org/officeDocument/2006/relationships/slideLayout" Target="../slideLayouts/slideLayout2.xml"/><Relationship Id="rId11" Type="http://schemas.openxmlformats.org/officeDocument/2006/relationships/image" Target="../media/image136.png"/><Relationship Id="rId10" Type="http://schemas.openxmlformats.org/officeDocument/2006/relationships/image" Target="../media/image9.png"/><Relationship Id="rId1" Type="http://schemas.openxmlformats.org/officeDocument/2006/relationships/image" Target="../media/image109.png"/></Relationships>
</file>

<file path=ppt/slides/_rels/slide16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25.xml"/><Relationship Id="rId12" Type="http://schemas.openxmlformats.org/officeDocument/2006/relationships/slideLayout" Target="../slideLayouts/slideLayout2.xml"/><Relationship Id="rId11" Type="http://schemas.openxmlformats.org/officeDocument/2006/relationships/image" Target="../media/image137.png"/><Relationship Id="rId10" Type="http://schemas.openxmlformats.org/officeDocument/2006/relationships/image" Target="../media/image9.png"/><Relationship Id="rId1" Type="http://schemas.openxmlformats.org/officeDocument/2006/relationships/image" Target="../media/image109.png"/></Relationships>
</file>

<file path=ppt/slides/_rels/slide16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26.xml"/><Relationship Id="rId12" Type="http://schemas.openxmlformats.org/officeDocument/2006/relationships/slideLayout" Target="../slideLayouts/slideLayout2.xml"/><Relationship Id="rId11" Type="http://schemas.openxmlformats.org/officeDocument/2006/relationships/image" Target="../media/image138.png"/><Relationship Id="rId10" Type="http://schemas.openxmlformats.org/officeDocument/2006/relationships/image" Target="../media/image9.png"/><Relationship Id="rId1" Type="http://schemas.openxmlformats.org/officeDocument/2006/relationships/image" Target="../media/image109.png"/></Relationships>
</file>

<file path=ppt/slides/_rels/slide16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27.xml"/><Relationship Id="rId12" Type="http://schemas.openxmlformats.org/officeDocument/2006/relationships/slideLayout" Target="../slideLayouts/slideLayout2.xml"/><Relationship Id="rId11" Type="http://schemas.openxmlformats.org/officeDocument/2006/relationships/image" Target="../media/image139.png"/><Relationship Id="rId10" Type="http://schemas.openxmlformats.org/officeDocument/2006/relationships/image" Target="../media/image9.png"/><Relationship Id="rId1" Type="http://schemas.openxmlformats.org/officeDocument/2006/relationships/image" Target="../media/image109.png"/></Relationships>
</file>

<file path=ppt/slides/_rels/slide16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28.xml"/><Relationship Id="rId12" Type="http://schemas.openxmlformats.org/officeDocument/2006/relationships/slideLayout" Target="../slideLayouts/slideLayout2.xml"/><Relationship Id="rId11" Type="http://schemas.openxmlformats.org/officeDocument/2006/relationships/image" Target="../media/image140.png"/><Relationship Id="rId10" Type="http://schemas.openxmlformats.org/officeDocument/2006/relationships/image" Target="../media/image9.png"/><Relationship Id="rId1" Type="http://schemas.openxmlformats.org/officeDocument/2006/relationships/image" Target="../media/image109.png"/></Relationships>
</file>

<file path=ppt/slides/_rels/slide16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29.xml"/><Relationship Id="rId12" Type="http://schemas.openxmlformats.org/officeDocument/2006/relationships/slideLayout" Target="../slideLayouts/slideLayout2.xml"/><Relationship Id="rId11" Type="http://schemas.openxmlformats.org/officeDocument/2006/relationships/image" Target="../media/image141.png"/><Relationship Id="rId10" Type="http://schemas.openxmlformats.org/officeDocument/2006/relationships/image" Target="../media/image9.png"/><Relationship Id="rId1" Type="http://schemas.openxmlformats.org/officeDocument/2006/relationships/image" Target="../media/image109.png"/></Relationships>
</file>

<file path=ppt/slides/_rels/slide167.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microsoft.com/office/2007/relationships/hdphoto" Target="../media/image110.wdp"/><Relationship Id="rId1" Type="http://schemas.openxmlformats.org/officeDocument/2006/relationships/image" Target="../media/image109.png"/></Relationships>
</file>

<file path=ppt/slides/_rels/slide16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31.xml"/><Relationship Id="rId12" Type="http://schemas.openxmlformats.org/officeDocument/2006/relationships/slideLayout" Target="../slideLayouts/slideLayout2.xml"/><Relationship Id="rId11" Type="http://schemas.openxmlformats.org/officeDocument/2006/relationships/image" Target="../media/image142.png"/><Relationship Id="rId10" Type="http://schemas.openxmlformats.org/officeDocument/2006/relationships/image" Target="../media/image9.png"/><Relationship Id="rId1" Type="http://schemas.openxmlformats.org/officeDocument/2006/relationships/image" Target="../media/image109.png"/></Relationships>
</file>

<file path=ppt/slides/_rels/slide16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32.xml"/><Relationship Id="rId12" Type="http://schemas.openxmlformats.org/officeDocument/2006/relationships/slideLayout" Target="../slideLayouts/slideLayout2.xml"/><Relationship Id="rId11" Type="http://schemas.openxmlformats.org/officeDocument/2006/relationships/image" Target="../media/image143.png"/><Relationship Id="rId10" Type="http://schemas.openxmlformats.org/officeDocument/2006/relationships/image" Target="../media/image9.png"/><Relationship Id="rId1" Type="http://schemas.openxmlformats.org/officeDocument/2006/relationships/image" Target="../media/image109.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7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33.xml"/><Relationship Id="rId12" Type="http://schemas.openxmlformats.org/officeDocument/2006/relationships/slideLayout" Target="../slideLayouts/slideLayout2.xml"/><Relationship Id="rId11" Type="http://schemas.openxmlformats.org/officeDocument/2006/relationships/image" Target="../media/image144.png"/><Relationship Id="rId10" Type="http://schemas.openxmlformats.org/officeDocument/2006/relationships/image" Target="../media/image9.png"/><Relationship Id="rId1" Type="http://schemas.openxmlformats.org/officeDocument/2006/relationships/image" Target="../media/image109.png"/></Relationships>
</file>

<file path=ppt/slides/_rels/slide17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34.xml"/><Relationship Id="rId12" Type="http://schemas.openxmlformats.org/officeDocument/2006/relationships/slideLayout" Target="../slideLayouts/slideLayout2.xml"/><Relationship Id="rId11" Type="http://schemas.openxmlformats.org/officeDocument/2006/relationships/image" Target="../media/image145.png"/><Relationship Id="rId10" Type="http://schemas.openxmlformats.org/officeDocument/2006/relationships/image" Target="../media/image9.png"/><Relationship Id="rId1" Type="http://schemas.openxmlformats.org/officeDocument/2006/relationships/image" Target="../media/image109.png"/></Relationships>
</file>

<file path=ppt/slides/_rels/slide17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2" Type="http://schemas.openxmlformats.org/officeDocument/2006/relationships/notesSlide" Target="../notesSlides/notesSlide35.xml"/><Relationship Id="rId11" Type="http://schemas.openxmlformats.org/officeDocument/2006/relationships/slideLayout" Target="../slideLayouts/slideLayout2.xml"/><Relationship Id="rId10" Type="http://schemas.openxmlformats.org/officeDocument/2006/relationships/image" Target="../media/image9.png"/><Relationship Id="rId1" Type="http://schemas.openxmlformats.org/officeDocument/2006/relationships/image" Target="../media/image109.png"/></Relationships>
</file>

<file path=ppt/slides/_rels/slide17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5" Type="http://schemas.openxmlformats.org/officeDocument/2006/relationships/notesSlide" Target="../notesSlides/notesSlide36.xml"/><Relationship Id="rId14" Type="http://schemas.openxmlformats.org/officeDocument/2006/relationships/slideLayout" Target="../slideLayouts/slideLayout2.xml"/><Relationship Id="rId13" Type="http://schemas.openxmlformats.org/officeDocument/2006/relationships/image" Target="../media/image147.png"/><Relationship Id="rId12" Type="http://schemas.openxmlformats.org/officeDocument/2006/relationships/image" Target="../media/image146.png"/><Relationship Id="rId11" Type="http://schemas.openxmlformats.org/officeDocument/2006/relationships/hyperlink" Target="https://console.aws.amazon.com/vpc/" TargetMode="External"/><Relationship Id="rId10" Type="http://schemas.openxmlformats.org/officeDocument/2006/relationships/image" Target="../media/image9.png"/><Relationship Id="rId1" Type="http://schemas.openxmlformats.org/officeDocument/2006/relationships/image" Target="../media/image109.png"/></Relationships>
</file>

<file path=ppt/slides/_rels/slide17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37.xml"/><Relationship Id="rId12" Type="http://schemas.openxmlformats.org/officeDocument/2006/relationships/slideLayout" Target="../slideLayouts/slideLayout2.xml"/><Relationship Id="rId11" Type="http://schemas.openxmlformats.org/officeDocument/2006/relationships/image" Target="../media/image148.png"/><Relationship Id="rId10" Type="http://schemas.openxmlformats.org/officeDocument/2006/relationships/image" Target="../media/image9.png"/><Relationship Id="rId1" Type="http://schemas.openxmlformats.org/officeDocument/2006/relationships/image" Target="../media/image109.png"/></Relationships>
</file>

<file path=ppt/slides/_rels/slide17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38.xml"/><Relationship Id="rId12" Type="http://schemas.openxmlformats.org/officeDocument/2006/relationships/slideLayout" Target="../slideLayouts/slideLayout2.xml"/><Relationship Id="rId11" Type="http://schemas.openxmlformats.org/officeDocument/2006/relationships/image" Target="../media/image149.png"/><Relationship Id="rId10" Type="http://schemas.openxmlformats.org/officeDocument/2006/relationships/image" Target="../media/image9.png"/><Relationship Id="rId1" Type="http://schemas.openxmlformats.org/officeDocument/2006/relationships/image" Target="../media/image109.png"/></Relationships>
</file>

<file path=ppt/slides/_rels/slide17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4" Type="http://schemas.openxmlformats.org/officeDocument/2006/relationships/notesSlide" Target="../notesSlides/notesSlide39.xml"/><Relationship Id="rId13" Type="http://schemas.openxmlformats.org/officeDocument/2006/relationships/slideLayout" Target="../slideLayouts/slideLayout2.xml"/><Relationship Id="rId12" Type="http://schemas.openxmlformats.org/officeDocument/2006/relationships/image" Target="../media/image151.png"/><Relationship Id="rId11" Type="http://schemas.openxmlformats.org/officeDocument/2006/relationships/image" Target="../media/image150.png"/><Relationship Id="rId10" Type="http://schemas.openxmlformats.org/officeDocument/2006/relationships/image" Target="../media/image9.png"/><Relationship Id="rId1" Type="http://schemas.openxmlformats.org/officeDocument/2006/relationships/image" Target="../media/image109.png"/></Relationships>
</file>

<file path=ppt/slides/_rels/slide17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40.xml"/><Relationship Id="rId12" Type="http://schemas.openxmlformats.org/officeDocument/2006/relationships/slideLayout" Target="../slideLayouts/slideLayout2.xml"/><Relationship Id="rId11" Type="http://schemas.openxmlformats.org/officeDocument/2006/relationships/image" Target="../media/image152.png"/><Relationship Id="rId10" Type="http://schemas.openxmlformats.org/officeDocument/2006/relationships/image" Target="../media/image9.png"/><Relationship Id="rId1" Type="http://schemas.openxmlformats.org/officeDocument/2006/relationships/image" Target="../media/image109.png"/></Relationships>
</file>

<file path=ppt/slides/_rels/slide17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4" Type="http://schemas.openxmlformats.org/officeDocument/2006/relationships/notesSlide" Target="../notesSlides/notesSlide41.xml"/><Relationship Id="rId13" Type="http://schemas.openxmlformats.org/officeDocument/2006/relationships/slideLayout" Target="../slideLayouts/slideLayout2.xml"/><Relationship Id="rId12" Type="http://schemas.openxmlformats.org/officeDocument/2006/relationships/image" Target="../media/image147.png"/><Relationship Id="rId11" Type="http://schemas.openxmlformats.org/officeDocument/2006/relationships/image" Target="../media/image146.png"/><Relationship Id="rId10" Type="http://schemas.openxmlformats.org/officeDocument/2006/relationships/image" Target="../media/image9.png"/><Relationship Id="rId1" Type="http://schemas.openxmlformats.org/officeDocument/2006/relationships/image" Target="../media/image109.png"/></Relationships>
</file>

<file path=ppt/slides/_rels/slide17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42.xml"/><Relationship Id="rId12" Type="http://schemas.openxmlformats.org/officeDocument/2006/relationships/slideLayout" Target="../slideLayouts/slideLayout2.xml"/><Relationship Id="rId11" Type="http://schemas.openxmlformats.org/officeDocument/2006/relationships/image" Target="../media/image153.png"/><Relationship Id="rId10" Type="http://schemas.openxmlformats.org/officeDocument/2006/relationships/image" Target="../media/image9.png"/><Relationship Id="rId1" Type="http://schemas.openxmlformats.org/officeDocument/2006/relationships/image" Target="../media/image10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8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4" Type="http://schemas.openxmlformats.org/officeDocument/2006/relationships/notesSlide" Target="../notesSlides/notesSlide43.xml"/><Relationship Id="rId13" Type="http://schemas.openxmlformats.org/officeDocument/2006/relationships/slideLayout" Target="../slideLayouts/slideLayout2.xml"/><Relationship Id="rId12" Type="http://schemas.openxmlformats.org/officeDocument/2006/relationships/image" Target="../media/image155.png"/><Relationship Id="rId11" Type="http://schemas.openxmlformats.org/officeDocument/2006/relationships/image" Target="../media/image154.png"/><Relationship Id="rId10" Type="http://schemas.openxmlformats.org/officeDocument/2006/relationships/image" Target="../media/image9.png"/><Relationship Id="rId1" Type="http://schemas.openxmlformats.org/officeDocument/2006/relationships/image" Target="../media/image109.png"/></Relationships>
</file>

<file path=ppt/slides/_rels/slide18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4" Type="http://schemas.openxmlformats.org/officeDocument/2006/relationships/notesSlide" Target="../notesSlides/notesSlide44.xml"/><Relationship Id="rId13" Type="http://schemas.openxmlformats.org/officeDocument/2006/relationships/slideLayout" Target="../slideLayouts/slideLayout2.xml"/><Relationship Id="rId12" Type="http://schemas.openxmlformats.org/officeDocument/2006/relationships/image" Target="../media/image157.png"/><Relationship Id="rId11" Type="http://schemas.openxmlformats.org/officeDocument/2006/relationships/image" Target="../media/image156.png"/><Relationship Id="rId10" Type="http://schemas.openxmlformats.org/officeDocument/2006/relationships/image" Target="../media/image9.png"/><Relationship Id="rId1" Type="http://schemas.openxmlformats.org/officeDocument/2006/relationships/image" Target="../media/image109.png"/></Relationships>
</file>

<file path=ppt/slides/_rels/slide18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4" Type="http://schemas.openxmlformats.org/officeDocument/2006/relationships/notesSlide" Target="../notesSlides/notesSlide45.xml"/><Relationship Id="rId13" Type="http://schemas.openxmlformats.org/officeDocument/2006/relationships/slideLayout" Target="../slideLayouts/slideLayout2.xml"/><Relationship Id="rId12" Type="http://schemas.openxmlformats.org/officeDocument/2006/relationships/image" Target="../media/image159.png"/><Relationship Id="rId11" Type="http://schemas.openxmlformats.org/officeDocument/2006/relationships/image" Target="../media/image158.png"/><Relationship Id="rId10" Type="http://schemas.openxmlformats.org/officeDocument/2006/relationships/image" Target="../media/image9.png"/><Relationship Id="rId1" Type="http://schemas.openxmlformats.org/officeDocument/2006/relationships/image" Target="../media/image109.png"/></Relationships>
</file>

<file path=ppt/slides/_rels/slide18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46.xml"/><Relationship Id="rId12" Type="http://schemas.openxmlformats.org/officeDocument/2006/relationships/slideLayout" Target="../slideLayouts/slideLayout2.xml"/><Relationship Id="rId11" Type="http://schemas.openxmlformats.org/officeDocument/2006/relationships/image" Target="../media/image160.png"/><Relationship Id="rId10" Type="http://schemas.openxmlformats.org/officeDocument/2006/relationships/image" Target="../media/image9.png"/><Relationship Id="rId1" Type="http://schemas.openxmlformats.org/officeDocument/2006/relationships/image" Target="../media/image109.png"/></Relationships>
</file>

<file path=ppt/slides/_rels/slide18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47.xml"/><Relationship Id="rId12" Type="http://schemas.openxmlformats.org/officeDocument/2006/relationships/slideLayout" Target="../slideLayouts/slideLayout2.xml"/><Relationship Id="rId11" Type="http://schemas.openxmlformats.org/officeDocument/2006/relationships/image" Target="../media/image161.png"/><Relationship Id="rId10" Type="http://schemas.openxmlformats.org/officeDocument/2006/relationships/image" Target="../media/image9.png"/><Relationship Id="rId1" Type="http://schemas.openxmlformats.org/officeDocument/2006/relationships/image" Target="../media/image109.png"/></Relationships>
</file>

<file path=ppt/slides/_rels/slide18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6" Type="http://schemas.openxmlformats.org/officeDocument/2006/relationships/notesSlide" Target="../notesSlides/notesSlide48.xml"/><Relationship Id="rId15" Type="http://schemas.openxmlformats.org/officeDocument/2006/relationships/slideLayout" Target="../slideLayouts/slideLayout2.xml"/><Relationship Id="rId14" Type="http://schemas.openxmlformats.org/officeDocument/2006/relationships/image" Target="../media/image165.png"/><Relationship Id="rId13" Type="http://schemas.openxmlformats.org/officeDocument/2006/relationships/image" Target="../media/image164.png"/><Relationship Id="rId12" Type="http://schemas.openxmlformats.org/officeDocument/2006/relationships/image" Target="../media/image163.png"/><Relationship Id="rId11" Type="http://schemas.openxmlformats.org/officeDocument/2006/relationships/image" Target="../media/image162.png"/><Relationship Id="rId10" Type="http://schemas.openxmlformats.org/officeDocument/2006/relationships/image" Target="../media/image9.png"/><Relationship Id="rId1" Type="http://schemas.openxmlformats.org/officeDocument/2006/relationships/image" Target="../media/image109.png"/></Relationships>
</file>

<file path=ppt/slides/_rels/slide18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6" Type="http://schemas.openxmlformats.org/officeDocument/2006/relationships/notesSlide" Target="../notesSlides/notesSlide49.xml"/><Relationship Id="rId15" Type="http://schemas.openxmlformats.org/officeDocument/2006/relationships/slideLayout" Target="../slideLayouts/slideLayout2.xml"/><Relationship Id="rId14" Type="http://schemas.openxmlformats.org/officeDocument/2006/relationships/image" Target="../media/image169.png"/><Relationship Id="rId13" Type="http://schemas.openxmlformats.org/officeDocument/2006/relationships/image" Target="../media/image168.png"/><Relationship Id="rId12" Type="http://schemas.openxmlformats.org/officeDocument/2006/relationships/image" Target="../media/image167.png"/><Relationship Id="rId11" Type="http://schemas.openxmlformats.org/officeDocument/2006/relationships/image" Target="../media/image166.png"/><Relationship Id="rId10" Type="http://schemas.openxmlformats.org/officeDocument/2006/relationships/image" Target="../media/image9.png"/><Relationship Id="rId1" Type="http://schemas.openxmlformats.org/officeDocument/2006/relationships/image" Target="../media/image109.png"/></Relationships>
</file>

<file path=ppt/slides/_rels/slide18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4" Type="http://schemas.openxmlformats.org/officeDocument/2006/relationships/notesSlide" Target="../notesSlides/notesSlide50.xml"/><Relationship Id="rId13" Type="http://schemas.openxmlformats.org/officeDocument/2006/relationships/slideLayout" Target="../slideLayouts/slideLayout2.xml"/><Relationship Id="rId12" Type="http://schemas.openxmlformats.org/officeDocument/2006/relationships/image" Target="../media/image171.png"/><Relationship Id="rId11" Type="http://schemas.openxmlformats.org/officeDocument/2006/relationships/image" Target="../media/image170.png"/><Relationship Id="rId10" Type="http://schemas.openxmlformats.org/officeDocument/2006/relationships/image" Target="../media/image9.png"/><Relationship Id="rId1" Type="http://schemas.openxmlformats.org/officeDocument/2006/relationships/image" Target="../media/image109.png"/></Relationships>
</file>

<file path=ppt/slides/_rels/slide18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51.xml"/><Relationship Id="rId12" Type="http://schemas.openxmlformats.org/officeDocument/2006/relationships/slideLayout" Target="../slideLayouts/slideLayout2.xml"/><Relationship Id="rId11" Type="http://schemas.openxmlformats.org/officeDocument/2006/relationships/image" Target="../media/image172.png"/><Relationship Id="rId10" Type="http://schemas.openxmlformats.org/officeDocument/2006/relationships/image" Target="../media/image9.png"/><Relationship Id="rId1" Type="http://schemas.openxmlformats.org/officeDocument/2006/relationships/image" Target="../media/image109.png"/></Relationships>
</file>

<file path=ppt/slides/_rels/slide18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52.xml"/><Relationship Id="rId12" Type="http://schemas.openxmlformats.org/officeDocument/2006/relationships/slideLayout" Target="../slideLayouts/slideLayout2.xml"/><Relationship Id="rId11" Type="http://schemas.openxmlformats.org/officeDocument/2006/relationships/image" Target="../media/image173.png"/><Relationship Id="rId10" Type="http://schemas.openxmlformats.org/officeDocument/2006/relationships/image" Target="../media/image9.png"/><Relationship Id="rId1" Type="http://schemas.openxmlformats.org/officeDocument/2006/relationships/image" Target="../media/image109.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9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53.xml"/><Relationship Id="rId12" Type="http://schemas.openxmlformats.org/officeDocument/2006/relationships/slideLayout" Target="../slideLayouts/slideLayout2.xml"/><Relationship Id="rId11" Type="http://schemas.openxmlformats.org/officeDocument/2006/relationships/image" Target="../media/image174.png"/><Relationship Id="rId10" Type="http://schemas.openxmlformats.org/officeDocument/2006/relationships/image" Target="../media/image9.png"/><Relationship Id="rId1" Type="http://schemas.openxmlformats.org/officeDocument/2006/relationships/image" Target="../media/image109.png"/></Relationships>
</file>

<file path=ppt/slides/_rels/slide19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54.xml"/><Relationship Id="rId12" Type="http://schemas.openxmlformats.org/officeDocument/2006/relationships/slideLayout" Target="../slideLayouts/slideLayout2.xml"/><Relationship Id="rId11" Type="http://schemas.openxmlformats.org/officeDocument/2006/relationships/image" Target="../media/image175.png"/><Relationship Id="rId10" Type="http://schemas.openxmlformats.org/officeDocument/2006/relationships/image" Target="../media/image9.png"/><Relationship Id="rId1" Type="http://schemas.openxmlformats.org/officeDocument/2006/relationships/image" Target="../media/image109.png"/></Relationships>
</file>

<file path=ppt/slides/_rels/slide19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55.xml"/><Relationship Id="rId12" Type="http://schemas.openxmlformats.org/officeDocument/2006/relationships/slideLayout" Target="../slideLayouts/slideLayout2.xml"/><Relationship Id="rId11" Type="http://schemas.openxmlformats.org/officeDocument/2006/relationships/image" Target="../media/image176.png"/><Relationship Id="rId10" Type="http://schemas.openxmlformats.org/officeDocument/2006/relationships/image" Target="../media/image9.png"/><Relationship Id="rId1" Type="http://schemas.openxmlformats.org/officeDocument/2006/relationships/image" Target="../media/image109.png"/></Relationships>
</file>

<file path=ppt/slides/_rels/slide193.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microsoft.com/office/2007/relationships/hdphoto" Target="../media/image110.wdp"/><Relationship Id="rId1" Type="http://schemas.openxmlformats.org/officeDocument/2006/relationships/image" Target="../media/image109.png"/></Relationships>
</file>

<file path=ppt/slides/_rels/slide19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57.xml"/><Relationship Id="rId12" Type="http://schemas.openxmlformats.org/officeDocument/2006/relationships/slideLayout" Target="../slideLayouts/slideLayout2.xml"/><Relationship Id="rId11" Type="http://schemas.openxmlformats.org/officeDocument/2006/relationships/image" Target="../media/image177.png"/><Relationship Id="rId10" Type="http://schemas.openxmlformats.org/officeDocument/2006/relationships/image" Target="../media/image9.png"/><Relationship Id="rId1" Type="http://schemas.openxmlformats.org/officeDocument/2006/relationships/image" Target="../media/image109.png"/></Relationships>
</file>

<file path=ppt/slides/_rels/slide19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2" Type="http://schemas.openxmlformats.org/officeDocument/2006/relationships/notesSlide" Target="../notesSlides/notesSlide58.xml"/><Relationship Id="rId11" Type="http://schemas.openxmlformats.org/officeDocument/2006/relationships/slideLayout" Target="../slideLayouts/slideLayout2.xml"/><Relationship Id="rId10" Type="http://schemas.openxmlformats.org/officeDocument/2006/relationships/image" Target="../media/image9.png"/><Relationship Id="rId1" Type="http://schemas.openxmlformats.org/officeDocument/2006/relationships/image" Target="../media/image109.png"/></Relationships>
</file>

<file path=ppt/slides/_rels/slide19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59.xml"/><Relationship Id="rId12" Type="http://schemas.openxmlformats.org/officeDocument/2006/relationships/slideLayout" Target="../slideLayouts/slideLayout2.xml"/><Relationship Id="rId11" Type="http://schemas.openxmlformats.org/officeDocument/2006/relationships/image" Target="../media/image178.png"/><Relationship Id="rId10" Type="http://schemas.openxmlformats.org/officeDocument/2006/relationships/image" Target="../media/image9.png"/><Relationship Id="rId1" Type="http://schemas.openxmlformats.org/officeDocument/2006/relationships/image" Target="../media/image109.png"/></Relationships>
</file>

<file path=ppt/slides/_rels/slide19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110.wdp"/><Relationship Id="rId14" Type="http://schemas.openxmlformats.org/officeDocument/2006/relationships/notesSlide" Target="../notesSlides/notesSlide60.xml"/><Relationship Id="rId13" Type="http://schemas.openxmlformats.org/officeDocument/2006/relationships/slideLayout" Target="../slideLayouts/slideLayout2.xml"/><Relationship Id="rId12" Type="http://schemas.openxmlformats.org/officeDocument/2006/relationships/image" Target="../media/image180.png"/><Relationship Id="rId11" Type="http://schemas.openxmlformats.org/officeDocument/2006/relationships/image" Target="../media/image179.png"/><Relationship Id="rId10" Type="http://schemas.openxmlformats.org/officeDocument/2006/relationships/image" Target="../media/image111.png"/><Relationship Id="rId1" Type="http://schemas.openxmlformats.org/officeDocument/2006/relationships/image" Target="../media/image109.png"/></Relationships>
</file>

<file path=ppt/slides/_rels/slide19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microsoft.com/office/2007/relationships/hdphoto" Target="../media/image110.wdp"/><Relationship Id="rId14" Type="http://schemas.openxmlformats.org/officeDocument/2006/relationships/notesSlide" Target="../notesSlides/notesSlide61.xml"/><Relationship Id="rId13" Type="http://schemas.openxmlformats.org/officeDocument/2006/relationships/slideLayout" Target="../slideLayouts/slideLayout2.xml"/><Relationship Id="rId12" Type="http://schemas.openxmlformats.org/officeDocument/2006/relationships/image" Target="../media/image182.png"/><Relationship Id="rId11" Type="http://schemas.openxmlformats.org/officeDocument/2006/relationships/image" Target="../media/image181.png"/><Relationship Id="rId10" Type="http://schemas.openxmlformats.org/officeDocument/2006/relationships/image" Target="../media/image111.png"/><Relationship Id="rId1" Type="http://schemas.openxmlformats.org/officeDocument/2006/relationships/image" Target="../media/image109.png"/></Relationships>
</file>

<file path=ppt/slides/_rels/slide19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62.xml"/><Relationship Id="rId12" Type="http://schemas.openxmlformats.org/officeDocument/2006/relationships/slideLayout" Target="../slideLayouts/slideLayout2.xml"/><Relationship Id="rId11" Type="http://schemas.openxmlformats.org/officeDocument/2006/relationships/image" Target="../media/image183.png"/><Relationship Id="rId10" Type="http://schemas.openxmlformats.org/officeDocument/2006/relationships/image" Target="../media/image9.png"/><Relationship Id="rId1" Type="http://schemas.openxmlformats.org/officeDocument/2006/relationships/image" Target="../media/image109.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20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63.xml"/><Relationship Id="rId12" Type="http://schemas.openxmlformats.org/officeDocument/2006/relationships/slideLayout" Target="../slideLayouts/slideLayout2.xml"/><Relationship Id="rId11" Type="http://schemas.openxmlformats.org/officeDocument/2006/relationships/image" Target="../media/image184.png"/><Relationship Id="rId10" Type="http://schemas.openxmlformats.org/officeDocument/2006/relationships/image" Target="../media/image9.png"/><Relationship Id="rId1" Type="http://schemas.openxmlformats.org/officeDocument/2006/relationships/image" Target="../media/image109.png"/></Relationships>
</file>

<file path=ppt/slides/_rels/slide20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64.xml"/><Relationship Id="rId12" Type="http://schemas.openxmlformats.org/officeDocument/2006/relationships/slideLayout" Target="../slideLayouts/slideLayout2.xml"/><Relationship Id="rId11" Type="http://schemas.openxmlformats.org/officeDocument/2006/relationships/image" Target="../media/image185.png"/><Relationship Id="rId10" Type="http://schemas.openxmlformats.org/officeDocument/2006/relationships/image" Target="../media/image9.png"/><Relationship Id="rId1" Type="http://schemas.openxmlformats.org/officeDocument/2006/relationships/image" Target="../media/image109.png"/></Relationships>
</file>

<file path=ppt/slides/_rels/slide20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65.xml"/><Relationship Id="rId12" Type="http://schemas.openxmlformats.org/officeDocument/2006/relationships/slideLayout" Target="../slideLayouts/slideLayout2.xml"/><Relationship Id="rId11" Type="http://schemas.openxmlformats.org/officeDocument/2006/relationships/image" Target="../media/image186.png"/><Relationship Id="rId10" Type="http://schemas.openxmlformats.org/officeDocument/2006/relationships/image" Target="../media/image9.png"/><Relationship Id="rId1" Type="http://schemas.openxmlformats.org/officeDocument/2006/relationships/image" Target="../media/image109.png"/></Relationships>
</file>

<file path=ppt/slides/_rels/slide20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66.xml"/><Relationship Id="rId12" Type="http://schemas.openxmlformats.org/officeDocument/2006/relationships/slideLayout" Target="../slideLayouts/slideLayout2.xml"/><Relationship Id="rId11" Type="http://schemas.openxmlformats.org/officeDocument/2006/relationships/image" Target="../media/image187.png"/><Relationship Id="rId10" Type="http://schemas.openxmlformats.org/officeDocument/2006/relationships/image" Target="../media/image9.png"/><Relationship Id="rId1" Type="http://schemas.openxmlformats.org/officeDocument/2006/relationships/image" Target="../media/image109.png"/></Relationships>
</file>

<file path=ppt/slides/_rels/slide20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3" Type="http://schemas.openxmlformats.org/officeDocument/2006/relationships/notesSlide" Target="../notesSlides/notesSlide67.xml"/><Relationship Id="rId12" Type="http://schemas.openxmlformats.org/officeDocument/2006/relationships/slideLayout" Target="../slideLayouts/slideLayout2.xml"/><Relationship Id="rId11" Type="http://schemas.openxmlformats.org/officeDocument/2006/relationships/image" Target="../media/image188.png"/><Relationship Id="rId10" Type="http://schemas.openxmlformats.org/officeDocument/2006/relationships/image" Target="../media/image9.png"/><Relationship Id="rId1" Type="http://schemas.openxmlformats.org/officeDocument/2006/relationships/image" Target="../media/image109.png"/></Relationships>
</file>

<file path=ppt/slides/_rels/slide20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110.wdp"/><Relationship Id="rId14" Type="http://schemas.openxmlformats.org/officeDocument/2006/relationships/notesSlide" Target="../notesSlides/notesSlide68.xml"/><Relationship Id="rId13" Type="http://schemas.openxmlformats.org/officeDocument/2006/relationships/slideLayout" Target="../slideLayouts/slideLayout2.xml"/><Relationship Id="rId12" Type="http://schemas.openxmlformats.org/officeDocument/2006/relationships/image" Target="../media/image190.png"/><Relationship Id="rId11" Type="http://schemas.openxmlformats.org/officeDocument/2006/relationships/image" Target="../media/image189.png"/><Relationship Id="rId10" Type="http://schemas.openxmlformats.org/officeDocument/2006/relationships/image" Target="../media/image9.png"/><Relationship Id="rId1" Type="http://schemas.openxmlformats.org/officeDocument/2006/relationships/image" Target="../media/image109.png"/></Relationships>
</file>

<file path=ppt/slides/_rels/slide206.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2.xml"/><Relationship Id="rId2" Type="http://schemas.microsoft.com/office/2007/relationships/hdphoto" Target="../media/image110.wdp"/><Relationship Id="rId1" Type="http://schemas.openxmlformats.org/officeDocument/2006/relationships/image" Target="../media/image109.png"/></Relationships>
</file>

<file path=ppt/slides/_rels/slide20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70.xml"/><Relationship Id="rId12" Type="http://schemas.openxmlformats.org/officeDocument/2006/relationships/slideLayout" Target="../slideLayouts/slideLayout2.xml"/><Relationship Id="rId11" Type="http://schemas.openxmlformats.org/officeDocument/2006/relationships/image" Target="../media/image191.png"/><Relationship Id="rId10" Type="http://schemas.openxmlformats.org/officeDocument/2006/relationships/image" Target="../media/image9.png"/><Relationship Id="rId1" Type="http://schemas.openxmlformats.org/officeDocument/2006/relationships/image" Target="../media/image109.png"/></Relationships>
</file>

<file path=ppt/slides/_rels/slide20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71.xml"/><Relationship Id="rId12" Type="http://schemas.openxmlformats.org/officeDocument/2006/relationships/slideLayout" Target="../slideLayouts/slideLayout2.xml"/><Relationship Id="rId11" Type="http://schemas.openxmlformats.org/officeDocument/2006/relationships/image" Target="../media/image192.png"/><Relationship Id="rId10" Type="http://schemas.openxmlformats.org/officeDocument/2006/relationships/image" Target="../media/image9.png"/><Relationship Id="rId1" Type="http://schemas.openxmlformats.org/officeDocument/2006/relationships/image" Target="../media/image109.png"/></Relationships>
</file>

<file path=ppt/slides/_rels/slide20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2" Type="http://schemas.openxmlformats.org/officeDocument/2006/relationships/notesSlide" Target="../notesSlides/notesSlide72.xml"/><Relationship Id="rId11" Type="http://schemas.openxmlformats.org/officeDocument/2006/relationships/slideLayout" Target="../slideLayouts/slideLayout2.xml"/><Relationship Id="rId10" Type="http://schemas.openxmlformats.org/officeDocument/2006/relationships/image" Target="../media/image9.png"/><Relationship Id="rId1" Type="http://schemas.openxmlformats.org/officeDocument/2006/relationships/image" Target="../media/image109.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1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2" Type="http://schemas.openxmlformats.org/officeDocument/2006/relationships/notesSlide" Target="../notesSlides/notesSlide73.xml"/><Relationship Id="rId11" Type="http://schemas.openxmlformats.org/officeDocument/2006/relationships/slideLayout" Target="../slideLayouts/slideLayout2.xml"/><Relationship Id="rId10" Type="http://schemas.openxmlformats.org/officeDocument/2006/relationships/image" Target="../media/image9.png"/><Relationship Id="rId1" Type="http://schemas.openxmlformats.org/officeDocument/2006/relationships/image" Target="../media/image109.png"/></Relationships>
</file>

<file path=ppt/slides/_rels/slide21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74.xml"/><Relationship Id="rId12" Type="http://schemas.openxmlformats.org/officeDocument/2006/relationships/slideLayout" Target="../slideLayouts/slideLayout2.xml"/><Relationship Id="rId11" Type="http://schemas.openxmlformats.org/officeDocument/2006/relationships/image" Target="../media/image193.png"/><Relationship Id="rId10" Type="http://schemas.openxmlformats.org/officeDocument/2006/relationships/image" Target="../media/image9.png"/><Relationship Id="rId1" Type="http://schemas.openxmlformats.org/officeDocument/2006/relationships/image" Target="../media/image109.png"/></Relationships>
</file>

<file path=ppt/slides/_rels/slide21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75.xml"/><Relationship Id="rId12" Type="http://schemas.openxmlformats.org/officeDocument/2006/relationships/slideLayout" Target="../slideLayouts/slideLayout2.xml"/><Relationship Id="rId11" Type="http://schemas.openxmlformats.org/officeDocument/2006/relationships/image" Target="../media/image194.png"/><Relationship Id="rId10" Type="http://schemas.openxmlformats.org/officeDocument/2006/relationships/image" Target="../media/image9.png"/><Relationship Id="rId1" Type="http://schemas.openxmlformats.org/officeDocument/2006/relationships/image" Target="../media/image109.png"/></Relationships>
</file>

<file path=ppt/slides/_rels/slide21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76.xml"/><Relationship Id="rId12" Type="http://schemas.openxmlformats.org/officeDocument/2006/relationships/slideLayout" Target="../slideLayouts/slideLayout2.xml"/><Relationship Id="rId11" Type="http://schemas.openxmlformats.org/officeDocument/2006/relationships/image" Target="../media/image195.png"/><Relationship Id="rId10" Type="http://schemas.openxmlformats.org/officeDocument/2006/relationships/image" Target="../media/image9.png"/><Relationship Id="rId1" Type="http://schemas.openxmlformats.org/officeDocument/2006/relationships/image" Target="../media/image109.png"/></Relationships>
</file>

<file path=ppt/slides/_rels/slide21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77.xml"/><Relationship Id="rId12" Type="http://schemas.openxmlformats.org/officeDocument/2006/relationships/slideLayout" Target="../slideLayouts/slideLayout2.xml"/><Relationship Id="rId11" Type="http://schemas.openxmlformats.org/officeDocument/2006/relationships/image" Target="../media/image196.png"/><Relationship Id="rId10" Type="http://schemas.openxmlformats.org/officeDocument/2006/relationships/image" Target="../media/image9.png"/><Relationship Id="rId1" Type="http://schemas.openxmlformats.org/officeDocument/2006/relationships/image" Target="../media/image109.png"/></Relationships>
</file>

<file path=ppt/slides/_rels/slide21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78.xml"/><Relationship Id="rId12" Type="http://schemas.openxmlformats.org/officeDocument/2006/relationships/slideLayout" Target="../slideLayouts/slideLayout2.xml"/><Relationship Id="rId11" Type="http://schemas.openxmlformats.org/officeDocument/2006/relationships/image" Target="../media/image197.png"/><Relationship Id="rId10" Type="http://schemas.openxmlformats.org/officeDocument/2006/relationships/image" Target="../media/image9.png"/><Relationship Id="rId1" Type="http://schemas.openxmlformats.org/officeDocument/2006/relationships/image" Target="../media/image109.png"/></Relationships>
</file>

<file path=ppt/slides/_rels/slide21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79.xml"/><Relationship Id="rId12" Type="http://schemas.openxmlformats.org/officeDocument/2006/relationships/slideLayout" Target="../slideLayouts/slideLayout2.xml"/><Relationship Id="rId11" Type="http://schemas.openxmlformats.org/officeDocument/2006/relationships/image" Target="../media/image198.png"/><Relationship Id="rId10" Type="http://schemas.openxmlformats.org/officeDocument/2006/relationships/image" Target="../media/image9.png"/><Relationship Id="rId1" Type="http://schemas.openxmlformats.org/officeDocument/2006/relationships/image" Target="../media/image109.png"/></Relationships>
</file>

<file path=ppt/slides/_rels/slide21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80.xml"/><Relationship Id="rId12" Type="http://schemas.openxmlformats.org/officeDocument/2006/relationships/slideLayout" Target="../slideLayouts/slideLayout2.xml"/><Relationship Id="rId11" Type="http://schemas.openxmlformats.org/officeDocument/2006/relationships/image" Target="../media/image199.png"/><Relationship Id="rId10" Type="http://schemas.openxmlformats.org/officeDocument/2006/relationships/image" Target="../media/image9.png"/><Relationship Id="rId1" Type="http://schemas.openxmlformats.org/officeDocument/2006/relationships/image" Target="../media/image109.png"/></Relationships>
</file>

<file path=ppt/slides/_rels/slide21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81.xml"/><Relationship Id="rId12" Type="http://schemas.openxmlformats.org/officeDocument/2006/relationships/slideLayout" Target="../slideLayouts/slideLayout2.xml"/><Relationship Id="rId11" Type="http://schemas.openxmlformats.org/officeDocument/2006/relationships/image" Target="../media/image200.png"/><Relationship Id="rId10" Type="http://schemas.openxmlformats.org/officeDocument/2006/relationships/image" Target="../media/image9.png"/><Relationship Id="rId1" Type="http://schemas.openxmlformats.org/officeDocument/2006/relationships/image" Target="../media/image109.png"/></Relationships>
</file>

<file path=ppt/slides/_rels/slide21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82.xml"/><Relationship Id="rId12" Type="http://schemas.openxmlformats.org/officeDocument/2006/relationships/slideLayout" Target="../slideLayouts/slideLayout2.xml"/><Relationship Id="rId11" Type="http://schemas.openxmlformats.org/officeDocument/2006/relationships/image" Target="../media/image201.png"/><Relationship Id="rId10" Type="http://schemas.openxmlformats.org/officeDocument/2006/relationships/image" Target="../media/image9.png"/><Relationship Id="rId1" Type="http://schemas.openxmlformats.org/officeDocument/2006/relationships/image" Target="../media/image109.png"/></Relationships>
</file>

<file path=ppt/slides/_rels/slide22.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22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4" Type="http://schemas.openxmlformats.org/officeDocument/2006/relationships/notesSlide" Target="../notesSlides/notesSlide83.xml"/><Relationship Id="rId13" Type="http://schemas.openxmlformats.org/officeDocument/2006/relationships/slideLayout" Target="../slideLayouts/slideLayout2.xml"/><Relationship Id="rId12" Type="http://schemas.openxmlformats.org/officeDocument/2006/relationships/image" Target="../media/image202.png"/><Relationship Id="rId11" Type="http://schemas.openxmlformats.org/officeDocument/2006/relationships/hyperlink" Target="mailto:no-reply@verificationemail.com" TargetMode="External"/><Relationship Id="rId10" Type="http://schemas.openxmlformats.org/officeDocument/2006/relationships/image" Target="../media/image9.png"/><Relationship Id="rId1" Type="http://schemas.openxmlformats.org/officeDocument/2006/relationships/image" Target="../media/image109.png"/></Relationships>
</file>

<file path=ppt/slides/_rels/slide22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84.xml"/><Relationship Id="rId12" Type="http://schemas.openxmlformats.org/officeDocument/2006/relationships/slideLayout" Target="../slideLayouts/slideLayout2.xml"/><Relationship Id="rId11" Type="http://schemas.openxmlformats.org/officeDocument/2006/relationships/image" Target="../media/image203.png"/><Relationship Id="rId10" Type="http://schemas.openxmlformats.org/officeDocument/2006/relationships/image" Target="../media/image9.png"/><Relationship Id="rId1" Type="http://schemas.openxmlformats.org/officeDocument/2006/relationships/image" Target="../media/image109.png"/></Relationships>
</file>

<file path=ppt/slides/_rels/slide22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4" Type="http://schemas.openxmlformats.org/officeDocument/2006/relationships/notesSlide" Target="../notesSlides/notesSlide85.xml"/><Relationship Id="rId13" Type="http://schemas.openxmlformats.org/officeDocument/2006/relationships/slideLayout" Target="../slideLayouts/slideLayout2.xml"/><Relationship Id="rId12" Type="http://schemas.openxmlformats.org/officeDocument/2006/relationships/image" Target="../media/image204.png"/><Relationship Id="rId11" Type="http://schemas.openxmlformats.org/officeDocument/2006/relationships/hyperlink" Target="https://home-page.testwebauth.com/" TargetMode="External"/><Relationship Id="rId10" Type="http://schemas.openxmlformats.org/officeDocument/2006/relationships/image" Target="../media/image9.png"/><Relationship Id="rId1" Type="http://schemas.openxmlformats.org/officeDocument/2006/relationships/image" Target="../media/image109.png"/></Relationships>
</file>

<file path=ppt/slides/_rels/slide22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86.xml"/><Relationship Id="rId12" Type="http://schemas.openxmlformats.org/officeDocument/2006/relationships/slideLayout" Target="../slideLayouts/slideLayout2.xml"/><Relationship Id="rId11" Type="http://schemas.openxmlformats.org/officeDocument/2006/relationships/image" Target="../media/image205.png"/><Relationship Id="rId10" Type="http://schemas.openxmlformats.org/officeDocument/2006/relationships/image" Target="../media/image9.png"/><Relationship Id="rId1" Type="http://schemas.openxmlformats.org/officeDocument/2006/relationships/image" Target="../media/image109.png"/></Relationships>
</file>

<file path=ppt/slides/_rels/slide224.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87.xml"/><Relationship Id="rId12" Type="http://schemas.openxmlformats.org/officeDocument/2006/relationships/slideLayout" Target="../slideLayouts/slideLayout2.xml"/><Relationship Id="rId11" Type="http://schemas.openxmlformats.org/officeDocument/2006/relationships/image" Target="../media/image206.png"/><Relationship Id="rId10" Type="http://schemas.openxmlformats.org/officeDocument/2006/relationships/image" Target="../media/image9.png"/><Relationship Id="rId1" Type="http://schemas.openxmlformats.org/officeDocument/2006/relationships/image" Target="../media/image109.png"/></Relationships>
</file>

<file path=ppt/slides/_rels/slide225.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4" Type="http://schemas.openxmlformats.org/officeDocument/2006/relationships/notesSlide" Target="../notesSlides/notesSlide88.xml"/><Relationship Id="rId13" Type="http://schemas.openxmlformats.org/officeDocument/2006/relationships/slideLayout" Target="../slideLayouts/slideLayout2.xml"/><Relationship Id="rId12" Type="http://schemas.openxmlformats.org/officeDocument/2006/relationships/image" Target="../media/image208.png"/><Relationship Id="rId11" Type="http://schemas.openxmlformats.org/officeDocument/2006/relationships/image" Target="../media/image207.png"/><Relationship Id="rId10" Type="http://schemas.openxmlformats.org/officeDocument/2006/relationships/image" Target="../media/image9.png"/><Relationship Id="rId1" Type="http://schemas.openxmlformats.org/officeDocument/2006/relationships/image" Target="../media/image109.png"/></Relationships>
</file>

<file path=ppt/slides/_rels/slide226.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4" Type="http://schemas.openxmlformats.org/officeDocument/2006/relationships/notesSlide" Target="../notesSlides/notesSlide89.xml"/><Relationship Id="rId13" Type="http://schemas.openxmlformats.org/officeDocument/2006/relationships/slideLayout" Target="../slideLayouts/slideLayout2.xml"/><Relationship Id="rId12" Type="http://schemas.openxmlformats.org/officeDocument/2006/relationships/image" Target="../media/image210.png"/><Relationship Id="rId11" Type="http://schemas.openxmlformats.org/officeDocument/2006/relationships/image" Target="../media/image209.png"/><Relationship Id="rId10" Type="http://schemas.openxmlformats.org/officeDocument/2006/relationships/image" Target="../media/image9.png"/><Relationship Id="rId1" Type="http://schemas.openxmlformats.org/officeDocument/2006/relationships/image" Target="../media/image109.png"/></Relationships>
</file>

<file path=ppt/slides/_rels/slide22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90.xml"/><Relationship Id="rId12" Type="http://schemas.openxmlformats.org/officeDocument/2006/relationships/slideLayout" Target="../slideLayouts/slideLayout12.xml"/><Relationship Id="rId11" Type="http://schemas.openxmlformats.org/officeDocument/2006/relationships/image" Target="../media/image211.png"/><Relationship Id="rId10" Type="http://schemas.openxmlformats.org/officeDocument/2006/relationships/image" Target="../media/image9.png"/><Relationship Id="rId1" Type="http://schemas.openxmlformats.org/officeDocument/2006/relationships/image" Target="../media/image109.png"/></Relationships>
</file>

<file path=ppt/slides/_rels/slide22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91.xml"/><Relationship Id="rId12" Type="http://schemas.openxmlformats.org/officeDocument/2006/relationships/slideLayout" Target="../slideLayouts/slideLayout2.xml"/><Relationship Id="rId11" Type="http://schemas.openxmlformats.org/officeDocument/2006/relationships/image" Target="../media/image212.png"/><Relationship Id="rId10" Type="http://schemas.openxmlformats.org/officeDocument/2006/relationships/image" Target="../media/image9.png"/><Relationship Id="rId1" Type="http://schemas.openxmlformats.org/officeDocument/2006/relationships/image" Target="../media/image109.png"/></Relationships>
</file>

<file path=ppt/slides/_rels/slide22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92.xml"/><Relationship Id="rId12" Type="http://schemas.openxmlformats.org/officeDocument/2006/relationships/slideLayout" Target="../slideLayouts/slideLayout2.xml"/><Relationship Id="rId11" Type="http://schemas.openxmlformats.org/officeDocument/2006/relationships/image" Target="../media/image213.png"/><Relationship Id="rId10" Type="http://schemas.openxmlformats.org/officeDocument/2006/relationships/image" Target="../media/image9.png"/><Relationship Id="rId1" Type="http://schemas.openxmlformats.org/officeDocument/2006/relationships/image" Target="../media/image109.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3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111.png"/><Relationship Id="rId2" Type="http://schemas.microsoft.com/office/2007/relationships/hdphoto" Target="../media/image33.jpeg"/><Relationship Id="rId13" Type="http://schemas.openxmlformats.org/officeDocument/2006/relationships/notesSlide" Target="../notesSlides/notesSlide93.xml"/><Relationship Id="rId12" Type="http://schemas.openxmlformats.org/officeDocument/2006/relationships/slideLayout" Target="../slideLayouts/slideLayout2.xml"/><Relationship Id="rId11" Type="http://schemas.openxmlformats.org/officeDocument/2006/relationships/image" Target="../media/image214.png"/><Relationship Id="rId10" Type="http://schemas.openxmlformats.org/officeDocument/2006/relationships/image" Target="../media/image9.png"/><Relationship Id="rId1" Type="http://schemas.openxmlformats.org/officeDocument/2006/relationships/image" Target="../media/image109.png"/></Relationships>
</file>

<file path=ppt/slides/_rels/slide2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hdphoto" Target="../media/image110.wdp"/><Relationship Id="rId1" Type="http://schemas.openxmlformats.org/officeDocument/2006/relationships/image" Target="../media/image109.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2.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4.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5.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6.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7.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8.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9.jpe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file:///C:\Users\Admin\AppData\Local\Temp\wps\INetCache\f9b702e0518a0e36a8afff8e1b84efd6" TargetMode="External"/><Relationship Id="rId11" Type="http://schemas.openxmlformats.org/officeDocument/2006/relationships/slideLayout" Target="../slideLayouts/slideLayout1.xml"/><Relationship Id="rId10" Type="http://schemas.openxmlformats.org/officeDocument/2006/relationships/image" Target="../media/image34.png"/><Relationship Id="rId1" Type="http://schemas.openxmlformats.org/officeDocument/2006/relationships/image" Target="../media/image33.jpeg"/></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8.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9.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8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8.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7.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8.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9.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1.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2.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3.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4.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5.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6.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Introduce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Cloud</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2035810"/>
            <a:ext cx="10104120" cy="1938020"/>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Software-as-a-service (SaaS) involves the licensure of a software application to customers.</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 Licenses are typically provided through a pay-as-you-go model or on-demand. This type of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system can be found in Microsoft Office's 365.</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4. Delete auto scaling group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6830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After deleting the auto scaling group, go to the launch template section to delete the launch template.</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5005070" y="2907030"/>
            <a:ext cx="2181225" cy="24574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4. Delete auto scaling group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Select the launch template and click on the Actions button. It will display a list of different options. Select the Delete template option from the list.</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105150" y="3086100"/>
            <a:ext cx="5981700" cy="117157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4. Delete auto scaling group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92202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Now it will ask for confirmation before deleting the launch template. Enter delete in the input bar and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click on the Delete button to delete the launch template.</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215005" y="2582545"/>
            <a:ext cx="5762625" cy="353377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a:t>
            </a:r>
            <a:r>
              <a:rPr 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 Basic Load Balancing</a:t>
            </a:r>
            <a:endParaRPr 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Elastic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 Basic load b</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alancing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2030095"/>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Elastic load balancer is a service provided by Amazon in which the incoming traffic is efficiently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automatically distributed across a group of backend servers in a manner that increases speed and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performance.</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helps to improve scalability of your application and secures your applications. </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Load Balancer allows you to configure health checks for the registered targets. In case any of registered</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 target fails the health check, the load balancer will not route traffic to that unhealthy target. Thereby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ensuring your application is highly available and fault tolerant.</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3852545" y="4099560"/>
            <a:ext cx="4486275" cy="17240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1. Classic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Types of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1753235"/>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is the traditional form of load balancer which was used initially. </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distributes the traffic among the instances and is not intelligent enough to support host-based routing or path-based routing. </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ends up reducing efficiency and performance in certain situations. </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is operated on connection level as well as request level. Classic  </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Load Balancer is in between the transport layer (TCP/SSL) or the application layer (HTTP/HTTPS </a:t>
            </a:r>
            <a:r>
              <a:rPr lang="vi-VN">
                <a:latin typeface="Times New Roman Regular" panose="02020603050405020304" charset="0"/>
                <a:cs typeface="Times New Roman Regular" panose="02020603050405020304" charset="0"/>
              </a:rPr>
              <a:t>)</a:t>
            </a:r>
            <a:r>
              <a:rPr>
                <a:latin typeface="Times New Roman Regular" panose="02020603050405020304" charset="0"/>
                <a:cs typeface="Times New Roman Regular" panose="02020603050405020304" charset="0"/>
              </a:rPr>
              <a:t>.</a:t>
            </a:r>
            <a:endParaRPr>
              <a:latin typeface="Times New Roman Regular" panose="02020603050405020304" charset="0"/>
              <a:cs typeface="Times New Roman Regular" panose="0202060305040502030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2.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Types of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1476375"/>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This type of Load Balancer is used when decisions are to be made related to  HTTP and HTTPS traffic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routing. </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supports path-based routing and host-based routing. </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This load balancer works at the Application layer of the OSI Model. The load balancer also supports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dynamic host port mapping.</a:t>
            </a:r>
            <a:endParaRPr>
              <a:latin typeface="Times New Roman Regular" panose="02020603050405020304" charset="0"/>
              <a:cs typeface="Times New Roman Regular" panose="0202060305040502030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3. Network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Types of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92202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This type of load balancer works at the transport layer(TCP/SSL) of the OSI model. </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It’s capable of handling millions of requests per second.  </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is mainly used for load balancing TCP traffic.</a:t>
            </a:r>
            <a:endParaRPr>
              <a:latin typeface="Times New Roman Regular" panose="02020603050405020304" charset="0"/>
              <a:cs typeface="Times New Roman Regular" panose="020206030504050203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4. Gateway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Types of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92202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Gateway Load Balancers provides you the facility to deploy, scale, and manage virtual appliances like</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 firewall. </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Gateway Load Balancers combines a transparent network gateway and then distributes the traffic.</a:t>
            </a:r>
            <a:endParaRPr>
              <a:latin typeface="Times New Roman Regular" panose="02020603050405020304" charset="0"/>
              <a:cs typeface="Times New Roman Regular" panose="0202060305040502030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1. Creating target groups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6830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From the left side panel, go to the Target Groups section.</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5038725" y="2352675"/>
            <a:ext cx="2114550" cy="21526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622743"/>
            <a:ext cx="10104120" cy="239966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Platform-as-a-service (PaaS) is considered the most complex of the three layers of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cloud-based computing. PaaS shares some similarities with SaaS, the primary difference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being that instead of delivering software online, it is actually a platform for creating software that is delivered via the Internet. This model includes platforms like Salesforce.com and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Heroku.</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1. Creating target groups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92202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From the top right corner of the console, click on the create target group button to create a new target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group.</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871595" y="3366770"/>
            <a:ext cx="4448175" cy="181927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1. Creating target groups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Now it will ask for the target type you want to register in this target group.</a:t>
            </a:r>
            <a:r>
              <a:rPr lang="vi-VN">
                <a:latin typeface="Times New Roman Regular" panose="02020603050405020304" charset="0"/>
                <a:cs typeface="Times New Roman Regular" panose="02020603050405020304" charset="0"/>
              </a:rPr>
              <a:t> S</a:t>
            </a:r>
            <a:r>
              <a:rPr>
                <a:latin typeface="Times New Roman Regular" panose="02020603050405020304" charset="0"/>
                <a:cs typeface="Times New Roman Regular" panose="02020603050405020304" charset="0"/>
              </a:rPr>
              <a:t>elect the Instances as target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types for this target group.</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4231640" y="2395220"/>
            <a:ext cx="5483225" cy="376555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1. Creating target groups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92202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Now it will ask for the target group name, port, protocol, HTTP Version, and VPC. The target group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name is a unique identifier that identifies the target group in a VPC.</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926840" y="2682240"/>
            <a:ext cx="4338955" cy="327279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1. Creating target groups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1753235"/>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Now keep the health check settings as default and click on the Next button to register the targets for the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target group.</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will display all the instances in the VPC, and you can register any number of instances from here. </a:t>
            </a:r>
            <a:r>
              <a:rPr lang="vi-VN">
                <a:latin typeface="Times New Roman Regular" panose="02020603050405020304" charset="0"/>
                <a:cs typeface="Times New Roman Regular" panose="02020603050405020304" charset="0"/>
              </a:rPr>
              <a:t>W</a:t>
            </a:r>
            <a:r>
              <a:rPr>
                <a:latin typeface="Times New Roman Regular" panose="02020603050405020304" charset="0"/>
                <a:cs typeface="Times New Roman Regular" panose="02020603050405020304" charset="0"/>
              </a:rPr>
              <a:t>e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will register only one EC2 instance in this target group. Select the instance you want to register and enter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the port on which the server is running inside the instance. Click on the include as pending below button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to register the target in the target group.</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2969260" y="3752850"/>
            <a:ext cx="6253480" cy="254381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1. Creating target groups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After registering the target, click on the create target group button to create the target group with EC2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instance registered.</a:t>
            </a:r>
            <a:endParaRPr>
              <a:latin typeface="Times New Roman Regular" panose="02020603050405020304" charset="0"/>
              <a:cs typeface="Times New Roman Regular" panose="0202060305040502030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2. Creating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6830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After creating the target group for the load balancer, now go to the Load balancers from the left side panel.</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5096510" y="2715895"/>
            <a:ext cx="2162175" cy="220027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2. Creating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13817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After creating the target group for the load balancer, now go to the Load balancers from the left side panel.</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lang="vi-VN">
                <a:latin typeface="Times New Roman Regular" panose="02020603050405020304" charset="0"/>
                <a:cs typeface="Times New Roman Regular" panose="02020603050405020304" charset="0"/>
              </a:rPr>
              <a:t>Click on the create load balancer button.</a:t>
            </a:r>
            <a:endParaRPr lang="vi-VN">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5096510" y="2282825"/>
            <a:ext cx="2162175" cy="2200275"/>
          </a:xfrm>
          <a:prstGeom prst="rect">
            <a:avLst/>
          </a:prstGeom>
        </p:spPr>
      </p:pic>
      <p:pic>
        <p:nvPicPr>
          <p:cNvPr id="16" name="Picture 15"/>
          <p:cNvPicPr>
            <a:picLocks noChangeAspect="1"/>
          </p:cNvPicPr>
          <p:nvPr/>
        </p:nvPicPr>
        <p:blipFill>
          <a:blip r:embed="rId9"/>
          <a:stretch>
            <a:fillRect/>
          </a:stretch>
        </p:blipFill>
        <p:spPr>
          <a:xfrm>
            <a:off x="4463415" y="4970780"/>
            <a:ext cx="3429000" cy="131445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2. Creating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will open a new web page to select the load balancer type to create. Select the application load balancer and click on the create button.</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4142105" y="2606675"/>
            <a:ext cx="4802505" cy="365760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2. Creating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92202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Now it will ask for the basic configuration of the application load balancer. Enter the Load balancer name, scheme, and IP address type. Load balancer name is a unique identifier for the application load balancer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to be created.</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3801745" y="2567305"/>
            <a:ext cx="5316855" cy="362521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2. Creating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Now for networking, select the VPC, availability zones, and subnets from availability zones. The VPC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must be the same as selected while creating the target group.</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2224405" y="2606675"/>
            <a:ext cx="7743825" cy="32956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04988"/>
            <a:ext cx="10104120" cy="239966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Infrastructure-as-a-service (IaaS) involves a method for delivering everything from operating systems to servers and storage through IP-based connectivity as part of an on-demand service. Clients can avoid the need to purchase software or servers, and instead procure these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resources in an outsourced, on-demand service. Popular examples of the IaaS system include IBM Cloud and Microsoft Azure.</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2. Creating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For the security group, select a security group from the VPC that will control inbound and outbound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traffic from the application load balancer.</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3705225" y="2955290"/>
            <a:ext cx="4781550" cy="23622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2. Creating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92202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sym typeface="+mn-ea"/>
              </a:rPr>
              <a:t>After configuring VPC and security group, now configure the default listener for the application load </a:t>
            </a:r>
            <a:r>
              <a:rPr lang="vi-VN">
                <a:latin typeface="Times New Roman Regular" panose="02020603050405020304" charset="0"/>
                <a:cs typeface="Times New Roman Regular" panose="02020603050405020304" charset="0"/>
                <a:sym typeface="+mn-ea"/>
              </a:rPr>
              <a:t>      </a:t>
            </a:r>
            <a:r>
              <a:rPr>
                <a:latin typeface="Times New Roman Regular" panose="02020603050405020304" charset="0"/>
                <a:cs typeface="Times New Roman Regular" panose="02020603050405020304" charset="0"/>
                <a:sym typeface="+mn-ea"/>
              </a:rPr>
              <a:t>balancer.</a:t>
            </a:r>
            <a:endParaRPr>
              <a:latin typeface="Times New Roman Regular" panose="02020603050405020304" charset="0"/>
              <a:cs typeface="Times New Roman Regular" panose="02020603050405020304" charset="0"/>
              <a:sym typeface="+mn-ea"/>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sym typeface="+mn-ea"/>
              </a:rPr>
              <a:t>The demo-tg target group is configured to equally pass the traffic to port 80 of the EC2 instances inside it.</a:t>
            </a:r>
            <a:endParaRPr>
              <a:latin typeface="Times New Roman Regular" panose="02020603050405020304" charset="0"/>
              <a:cs typeface="Times New Roman Regular" panose="02020603050405020304" charset="0"/>
              <a:sym typeface="+mn-ea"/>
            </a:endParaRPr>
          </a:p>
        </p:txBody>
      </p:sp>
      <p:pic>
        <p:nvPicPr>
          <p:cNvPr id="16" name="Picture 15"/>
          <p:cNvPicPr>
            <a:picLocks noChangeAspect="1"/>
          </p:cNvPicPr>
          <p:nvPr/>
        </p:nvPicPr>
        <p:blipFill>
          <a:blip r:embed="rId8"/>
          <a:stretch>
            <a:fillRect/>
          </a:stretch>
        </p:blipFill>
        <p:spPr>
          <a:xfrm>
            <a:off x="2838450" y="3155315"/>
            <a:ext cx="6515100" cy="180022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2. Creating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189990" y="46291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Configure an Application load balancer</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After configuring the load balancer, now have a look at the configuration summary and click on the create load balancer to create the load balancer.</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1440815" y="2934335"/>
            <a:ext cx="10106025" cy="311467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a:t>
            </a:r>
            <a:r>
              <a:rPr 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II. Log Aggregator &amp; Monitoring</a:t>
            </a:r>
            <a:endParaRPr 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What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CloudWatch?</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Log Aggregator &amp; M</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onitoring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2306955"/>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CloudWatch is a service used to monitor your AWS resources and the applications that you run on AWS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in real time. CloudWatch is used to collect and track your application and resource metrics.</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automatically displays metrics for every AWS service you select.</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You can create a dashboard to display metrics about your custom app and also display metrics from a custom collection of your choice.</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You can also create alarms to see metrics. For example, you can monitor the CPU usage, disk reads, and writes of your Amazon EC2 instances to determine if additional EC2 instances(entities) are required to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handle the load. It can also be used to stop instances to save money.</a:t>
            </a:r>
            <a:endParaRPr>
              <a:latin typeface="Times New Roman Regular" panose="02020603050405020304" charset="0"/>
              <a:cs typeface="Times New Roman Regular" panose="02020603050405020304"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The components of Cloudwatch</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III. Log Aggregator &amp; M</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onitoring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1476375"/>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Dashboards : CloudWatch is used to create dashboards to show what's happening with your AWS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environment.</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Alarms : It allows you to set alarms to notify you whenever a specific threshold is reached .</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Logs : CloudWatch Logs helps you to aggregate, monitor, and store logs.</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Events : CloudWatch helps you respond to state changes to your AWS resources.</a:t>
            </a:r>
            <a:endParaRPr>
              <a:latin typeface="Times New Roman Regular" panose="02020603050405020304" charset="0"/>
              <a:cs typeface="Times New Roman Regular" panose="0202060305040502030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64516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1. From the AWS Console, click the search box and type in CloudWatch (or you can open this link directly  https://console.aws.amazon.com/cloudwatch/home)</a:t>
            </a:r>
            <a:endParaRPr lang="vi-VN">
              <a:latin typeface="Times New Roman Regular" panose="02020603050405020304" charset="0"/>
              <a:cs typeface="Times New Roman Regular" panose="02020603050405020304" charset="0"/>
            </a:endParaRPr>
          </a:p>
        </p:txBody>
      </p:sp>
      <p:pic>
        <p:nvPicPr>
          <p:cNvPr id="20" name="Picture 19"/>
          <p:cNvPicPr>
            <a:picLocks noChangeAspect="1"/>
          </p:cNvPicPr>
          <p:nvPr/>
        </p:nvPicPr>
        <p:blipFill>
          <a:blip r:embed="rId8"/>
          <a:stretch>
            <a:fillRect/>
          </a:stretch>
        </p:blipFill>
        <p:spPr>
          <a:xfrm>
            <a:off x="1590675" y="2290445"/>
            <a:ext cx="9805670" cy="369189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36830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2. Click on Dashboards link on the left side</a:t>
            </a:r>
            <a:endParaRPr lang="vi-VN">
              <a:latin typeface="Times New Roman Regular" panose="02020603050405020304" charset="0"/>
              <a:cs typeface="Times New Roman Regular" panose="02020603050405020304" charset="0"/>
            </a:endParaRPr>
          </a:p>
        </p:txBody>
      </p:sp>
      <p:pic>
        <p:nvPicPr>
          <p:cNvPr id="8" name="Picture 7"/>
          <p:cNvPicPr>
            <a:picLocks noChangeAspect="1"/>
          </p:cNvPicPr>
          <p:nvPr/>
        </p:nvPicPr>
        <p:blipFill>
          <a:blip r:embed="rId8"/>
          <a:stretch>
            <a:fillRect/>
          </a:stretch>
        </p:blipFill>
        <p:spPr>
          <a:xfrm>
            <a:off x="1912620" y="1853565"/>
            <a:ext cx="8366760" cy="433133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36830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3. Click on Create Dashboard button</a:t>
            </a:r>
            <a:endParaRPr lang="vi-VN">
              <a:latin typeface="Times New Roman Regular" panose="02020603050405020304" charset="0"/>
              <a:cs typeface="Times New Roman Regular" panose="02020603050405020304" charset="0"/>
            </a:endParaRPr>
          </a:p>
        </p:txBody>
      </p:sp>
      <p:pic>
        <p:nvPicPr>
          <p:cNvPr id="8" name="Picture 7"/>
          <p:cNvPicPr>
            <a:picLocks noChangeAspect="1"/>
          </p:cNvPicPr>
          <p:nvPr/>
        </p:nvPicPr>
        <p:blipFill>
          <a:blip r:embed="rId8"/>
          <a:stretch>
            <a:fillRect/>
          </a:stretch>
        </p:blipFill>
        <p:spPr>
          <a:xfrm>
            <a:off x="1631950" y="2310765"/>
            <a:ext cx="9255125" cy="248094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36830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4. Under Dashboard Name, type in “LinuxEC2Server” and then click “Create Dashboard”</a:t>
            </a:r>
            <a:endParaRPr lang="vi-VN">
              <a:latin typeface="Times New Roman Regular" panose="02020603050405020304" charset="0"/>
              <a:cs typeface="Times New Roman Regular" panose="02020603050405020304" charset="0"/>
            </a:endParaRPr>
          </a:p>
        </p:txBody>
      </p:sp>
      <p:pic>
        <p:nvPicPr>
          <p:cNvPr id="8" name="Picture 7"/>
          <p:cNvPicPr>
            <a:picLocks noChangeAspect="1"/>
          </p:cNvPicPr>
          <p:nvPr/>
        </p:nvPicPr>
        <p:blipFill>
          <a:blip r:embed="rId8"/>
          <a:stretch>
            <a:fillRect/>
          </a:stretch>
        </p:blipFill>
        <p:spPr>
          <a:xfrm>
            <a:off x="1758315" y="2145030"/>
            <a:ext cx="9086215" cy="3550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Computing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Benefits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2680970" y="1853565"/>
            <a:ext cx="7429500" cy="4238625"/>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36830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5. You will be presented with dialog box to “Add to the dashboard”. Select Line and click Next</a:t>
            </a:r>
            <a:endParaRPr lang="vi-VN">
              <a:latin typeface="Times New Roman Regular" panose="02020603050405020304" charset="0"/>
              <a:cs typeface="Times New Roman Regular" panose="02020603050405020304" charset="0"/>
            </a:endParaRPr>
          </a:p>
        </p:txBody>
      </p:sp>
      <p:pic>
        <p:nvPicPr>
          <p:cNvPr id="8" name="Picture 7"/>
          <p:cNvPicPr>
            <a:picLocks noChangeAspect="1"/>
          </p:cNvPicPr>
          <p:nvPr/>
        </p:nvPicPr>
        <p:blipFill>
          <a:blip r:embed="rId8"/>
          <a:stretch>
            <a:fillRect/>
          </a:stretch>
        </p:blipFill>
        <p:spPr>
          <a:xfrm>
            <a:off x="3508375" y="1866265"/>
            <a:ext cx="5871210" cy="441896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36830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6. Select Metrics and click </a:t>
            </a:r>
            <a:r>
              <a:rPr lang="vi-VN" u="sng">
                <a:latin typeface="Times New Roman Regular" panose="02020603050405020304" charset="0"/>
                <a:cs typeface="Times New Roman Regular" panose="02020603050405020304" charset="0"/>
              </a:rPr>
              <a:t>Configure</a:t>
            </a:r>
            <a:r>
              <a:rPr lang="vi-VN">
                <a:latin typeface="Times New Roman Regular" panose="02020603050405020304" charset="0"/>
                <a:cs typeface="Times New Roman Regular" panose="02020603050405020304" charset="0"/>
              </a:rPr>
              <a:t>  </a:t>
            </a:r>
            <a:endParaRPr lang="vi-VN">
              <a:latin typeface="Times New Roman Regular" panose="02020603050405020304" charset="0"/>
              <a:cs typeface="Times New Roman Regular" panose="02020603050405020304" charset="0"/>
            </a:endParaRPr>
          </a:p>
        </p:txBody>
      </p:sp>
      <p:pic>
        <p:nvPicPr>
          <p:cNvPr id="8" name="Picture 7"/>
          <p:cNvPicPr>
            <a:picLocks noChangeAspect="1"/>
          </p:cNvPicPr>
          <p:nvPr/>
        </p:nvPicPr>
        <p:blipFill>
          <a:blip r:embed="rId8"/>
          <a:stretch>
            <a:fillRect/>
          </a:stretch>
        </p:blipFill>
        <p:spPr>
          <a:xfrm>
            <a:off x="2515870" y="1920875"/>
            <a:ext cx="8950960" cy="446595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36830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7. Under “All metrics”, scroll down to “Custom Namespaces” and click on “PerfLab”</a:t>
            </a:r>
            <a:endParaRPr lang="vi-VN">
              <a:latin typeface="Times New Roman Regular" panose="02020603050405020304" charset="0"/>
              <a:cs typeface="Times New Roman Regular" panose="02020603050405020304" charset="0"/>
            </a:endParaRPr>
          </a:p>
        </p:txBody>
      </p:sp>
      <p:pic>
        <p:nvPicPr>
          <p:cNvPr id="8" name="Picture 7"/>
          <p:cNvPicPr>
            <a:picLocks noChangeAspect="1"/>
          </p:cNvPicPr>
          <p:nvPr/>
        </p:nvPicPr>
        <p:blipFill>
          <a:blip r:embed="rId8"/>
          <a:srcRect l="347" t="4875" r="-347" b="-2999"/>
          <a:stretch>
            <a:fillRect/>
          </a:stretch>
        </p:blipFill>
        <p:spPr>
          <a:xfrm>
            <a:off x="3053715" y="2026920"/>
            <a:ext cx="6779895" cy="421767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64516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8. You will find multiple metrics, but we will start with each of the CPU’s in the machine.</a:t>
            </a:r>
            <a:endParaRPr lang="vi-VN">
              <a:latin typeface="Times New Roman Regular" panose="02020603050405020304" charset="0"/>
              <a:cs typeface="Times New Roman Regular" panose="02020603050405020304" charset="0"/>
            </a:endParaRPr>
          </a:p>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9. Click on “ImageId, InstanceId, InstanceType, cpu”</a:t>
            </a:r>
            <a:endParaRPr lang="vi-VN">
              <a:latin typeface="Times New Roman Regular" panose="02020603050405020304" charset="0"/>
              <a:cs typeface="Times New Roman Regular" panose="02020603050405020304" charset="0"/>
            </a:endParaRPr>
          </a:p>
        </p:txBody>
      </p:sp>
      <p:pic>
        <p:nvPicPr>
          <p:cNvPr id="8" name="Picture 7"/>
          <p:cNvPicPr>
            <a:picLocks noChangeAspect="1"/>
          </p:cNvPicPr>
          <p:nvPr/>
        </p:nvPicPr>
        <p:blipFill>
          <a:blip r:embed="rId8"/>
          <a:stretch>
            <a:fillRect/>
          </a:stretch>
        </p:blipFill>
        <p:spPr>
          <a:xfrm>
            <a:off x="1851025" y="2679065"/>
            <a:ext cx="9185275" cy="227330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64516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10. Make sure the Instance Name starts with LinuxMachineDeploy, then click on one of the InstanceId and select “Search for this only”. This will ensure we are only looking at instances created for this lab.</a:t>
            </a:r>
            <a:endParaRPr lang="vi-VN">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2540635" y="1991995"/>
            <a:ext cx="7111365" cy="1755775"/>
          </a:xfrm>
          <a:prstGeom prst="rect">
            <a:avLst/>
          </a:prstGeom>
        </p:spPr>
      </p:pic>
      <p:pic>
        <p:nvPicPr>
          <p:cNvPr id="19" name="Picture 18"/>
          <p:cNvPicPr>
            <a:picLocks noChangeAspect="1"/>
          </p:cNvPicPr>
          <p:nvPr/>
        </p:nvPicPr>
        <p:blipFill>
          <a:blip r:embed="rId9"/>
          <a:stretch>
            <a:fillRect/>
          </a:stretch>
        </p:blipFill>
        <p:spPr>
          <a:xfrm>
            <a:off x="2540635" y="3846195"/>
            <a:ext cx="7141845" cy="226568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92202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11. Under Metric Name, look for “cpu_usage_user” and then click “Add to search”. This will limit your choices again to only the CPU metrics for this machine. In this case, you should see 2 processors listed, but if the machine you have deployed has more, you will see them each listed</a:t>
            </a:r>
            <a:endParaRPr lang="vi-VN">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1544320" y="2926080"/>
            <a:ext cx="9103995" cy="275907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36830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12. On the left side of the screen, select the box right above the list, this will add both metrics to your graph.</a:t>
            </a:r>
            <a:endParaRPr lang="vi-VN">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1722755" y="2296795"/>
            <a:ext cx="9442450" cy="289750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36830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13. Click on the “Graphed Metrics (2)” tab, and on the right side next to Period, select “5 seconds”</a:t>
            </a:r>
            <a:endParaRPr lang="vi-VN">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1754505" y="2007235"/>
            <a:ext cx="9478010" cy="289877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36830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13. Click on the “Graphed Metrics (2)” tab, and on the right side next to Period, select “5 seconds”</a:t>
            </a:r>
            <a:endParaRPr lang="vi-VN">
              <a:latin typeface="Times New Roman Regular" panose="02020603050405020304" charset="0"/>
              <a:cs typeface="Times New Roman Regular" panose="02020603050405020304" charset="0"/>
            </a:endParaRPr>
          </a:p>
        </p:txBody>
      </p:sp>
      <p:pic>
        <p:nvPicPr>
          <p:cNvPr id="8" name="Picture 7"/>
          <p:cNvPicPr>
            <a:picLocks noChangeAspect="1"/>
          </p:cNvPicPr>
          <p:nvPr/>
        </p:nvPicPr>
        <p:blipFill>
          <a:blip r:embed="rId8"/>
          <a:stretch>
            <a:fillRect/>
          </a:stretch>
        </p:blipFill>
        <p:spPr>
          <a:xfrm>
            <a:off x="2990850" y="1918970"/>
            <a:ext cx="7005955" cy="436626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440815" y="433705"/>
            <a:ext cx="517017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Cloudwatch Dashboard</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338580" y="1346835"/>
            <a:ext cx="10210800" cy="645160"/>
          </a:xfrm>
          <a:prstGeom prst="rect">
            <a:avLst/>
          </a:prstGeom>
          <a:noFill/>
        </p:spPr>
        <p:txBody>
          <a:bodyPr wrap="square" rtlCol="0">
            <a:spAutoFit/>
          </a:bodyPr>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14. The metric graph will now update with more data points. Click “Create Widget”</a:t>
            </a:r>
            <a:endParaRPr lang="vi-VN">
              <a:latin typeface="Times New Roman Regular" panose="02020603050405020304" charset="0"/>
              <a:cs typeface="Times New Roman Regular" panose="02020603050405020304" charset="0"/>
            </a:endParaRPr>
          </a:p>
          <a:p>
            <a:pPr indent="0" algn="just">
              <a:buFont typeface="Arial" panose="020B0604020202020204" pitchFamily="34" charset="0"/>
              <a:buNone/>
            </a:pPr>
            <a:r>
              <a:rPr lang="vi-VN">
                <a:latin typeface="Times New Roman Regular" panose="02020603050405020304" charset="0"/>
                <a:cs typeface="Times New Roman Regular" panose="02020603050405020304" charset="0"/>
              </a:rPr>
              <a:t>15. You should now see the dashboard we have created displayed with the first metric widget.</a:t>
            </a:r>
            <a:endParaRPr lang="vi-VN">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rcRect t="6769"/>
          <a:stretch>
            <a:fillRect/>
          </a:stretch>
        </p:blipFill>
        <p:spPr>
          <a:xfrm>
            <a:off x="1708150" y="2282190"/>
            <a:ext cx="8776335" cy="3708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Computing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Benefits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53248"/>
            <a:ext cx="10104120" cy="424624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Cost savings</a:t>
            </a:r>
            <a:r>
              <a:rPr dirty="0" smtClean="0">
                <a:latin typeface="Times New Roman" panose="02020603050405020304" pitchFamily="18" charset="0"/>
                <a:ea typeface="NanumBarunGothic" panose="020B0603020101020101" pitchFamily="50" charset="-127"/>
                <a:cs typeface="Times New Roman" panose="02020603050405020304" pitchFamily="18" charset="0"/>
              </a:rPr>
              <a:t>: Helps minimize costs. You will not spend money on the original infrastructure. For example: Buy hardware, software, system installation, ...</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Convenience</a:t>
            </a:r>
            <a:r>
              <a:rPr dirty="0" smtClean="0">
                <a:latin typeface="Times New Roman" panose="02020603050405020304" pitchFamily="18" charset="0"/>
                <a:ea typeface="NanumBarunGothic" panose="020B0603020101020101" pitchFamily="50" charset="-127"/>
                <a:cs typeface="Times New Roman" panose="02020603050405020304" pitchFamily="18" charset="0"/>
              </a:rPr>
              <a:t>: Users can quickly access and use resources via the Internet without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complicated installation</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Safe and continuous</a:t>
            </a:r>
            <a:r>
              <a:rPr dirty="0" smtClean="0">
                <a:latin typeface="Times New Roman" panose="02020603050405020304" pitchFamily="18" charset="0"/>
                <a:ea typeface="NanumBarunGothic" panose="020B0603020101020101" pitchFamily="50" charset="-127"/>
                <a:cs typeface="Times New Roman" panose="02020603050405020304" pitchFamily="18" charset="0"/>
              </a:rPr>
              <a:t>: All data is synchronized in the cloud. Help ensure higher safety, avoid data loss due to hard drive damage. In addition, the supplier will back up and have security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methods to better protect data.</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b="1" dirty="0" smtClean="0">
                <a:latin typeface="Times New Roman Bold" panose="02020603050405020304" charset="0"/>
                <a:ea typeface="NanumBarunGothic" panose="020B0603020101020101" pitchFamily="50" charset="-127"/>
                <a:cs typeface="Times New Roman Bold" panose="02020603050405020304" charset="0"/>
              </a:rPr>
              <a:t>Deploy quickly anywhere</a:t>
            </a:r>
            <a:r>
              <a:rPr dirty="0" smtClean="0">
                <a:latin typeface="Times New Roman" panose="02020603050405020304" pitchFamily="18" charset="0"/>
                <a:ea typeface="NanumBarunGothic" panose="020B0603020101020101" pitchFamily="50" charset="-127"/>
                <a:cs typeface="Times New Roman" panose="02020603050405020304" pitchFamily="18" charset="0"/>
              </a:rPr>
              <a:t>: With just a few simple steps to deploy them everywhere. This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means that users will get a better experience with lower latency.</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48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Cloud Security</a:t>
            </a:r>
            <a:endParaRPr lang="en-US" altLang="ko-KR"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12" name="그림 11"/>
          <p:cNvPicPr>
            <a:picLocks noChangeAspect="1"/>
          </p:cNvPicPr>
          <p:nvPr/>
        </p:nvPicPr>
        <p:blipFill>
          <a:blip r:embed="rId3" cstate="print"/>
          <a:stretch>
            <a:fillRect/>
          </a:stretch>
        </p:blipFill>
        <p:spPr>
          <a:xfrm>
            <a:off x="5216018" y="1528357"/>
            <a:ext cx="1925011" cy="1917121"/>
          </a:xfrm>
          <a:prstGeom prst="rect">
            <a:avLst/>
          </a:prstGeom>
        </p:spPr>
      </p:pic>
      <p:sp>
        <p:nvSpPr>
          <p:cNvPr id="5" name="TextBox 4"/>
          <p:cNvSpPr txBox="1"/>
          <p:nvPr/>
        </p:nvSpPr>
        <p:spPr>
          <a:xfrm>
            <a:off x="9109166" y="5974080"/>
            <a:ext cx="2960914" cy="368300"/>
          </a:xfrm>
          <a:prstGeom prst="rect">
            <a:avLst/>
          </a:prstGeom>
          <a:noFill/>
        </p:spPr>
        <p:txBody>
          <a:bodyPr wrap="square" rtlCol="0">
            <a:spAutoFit/>
          </a:bodyPr>
          <a:lstStyle/>
          <a:p>
            <a:endParaRPr lang="ko-KR" altLang="en-US" dirty="0">
              <a:solidFill>
                <a:schemeClr val="bg1">
                  <a:lumMod val="95000"/>
                </a:schemeClr>
              </a:solidFill>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3" name="직사각형 32"/>
          <p:cNvSpPr/>
          <p:nvPr/>
        </p:nvSpPr>
        <p:spPr>
          <a:xfrm>
            <a:off x="1915648" y="1793180"/>
            <a:ext cx="7003973" cy="452310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457200" indent="-457200">
              <a:buFontTx/>
              <a:buAutoNum type="arabicPeriod"/>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AWS IAM</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972820" lvl="1" indent="-4572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How does IAM work?</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972820" lvl="1" indent="-4572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Components of IAM</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972820" lvl="1" indent="-4572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IAM Configuration</a:t>
            </a:r>
            <a:endPar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endParaRPr>
          </a:p>
          <a:p>
            <a:pPr marL="457200" indent="-457200">
              <a:buAutoNum type="arabicPeriod"/>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AWS Network Firewall</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972820" lvl="1" indent="-4572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What is AWS Network Firewall</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972820" lvl="1" indent="-4572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Configuration</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457200" indent="-457200">
              <a:buAutoNum type="arabicPeriod"/>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AWS Secrets Manager</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972820" lvl="1" indent="-4572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Overview</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972820" lvl="1" indent="-4572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Who can use Secrets Manager</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972820" lvl="1" indent="-4572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Key Features</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972820" lvl="1" indent="-4572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Configuration</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457200" indent="-457200">
              <a:buAutoNum type="arabicPeriod"/>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Amazon Cognito</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858520" lvl="1" indent="-3429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Components</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858520" lvl="1" indent="-3429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How Cognito works</a:t>
            </a:r>
            <a:endParaRPr lang="en-US" altLang="ko-KR" sz="1800" b="1" dirty="0">
              <a:latin typeface="Times New Roman" panose="02020603050405020304" pitchFamily="18" charset="0"/>
              <a:ea typeface="NanumBarunGothic" panose="020B0603020101020101" pitchFamily="50" charset="-127"/>
              <a:cs typeface="Times New Roman" panose="02020603050405020304" pitchFamily="18" charset="0"/>
            </a:endParaRPr>
          </a:p>
          <a:p>
            <a:pPr marL="858520" lvl="1" indent="-342900">
              <a:buFont typeface="Arial" panose="020B0604020202020204" pitchFamily="34" charset="0"/>
              <a:buChar char="•"/>
            </a:pPr>
            <a:r>
              <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rPr>
              <a:t>Configuration</a:t>
            </a:r>
            <a:endParaRPr lang="en-US" altLang="ko-KR" sz="1800"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4" name="TextBox 33"/>
          <p:cNvSpPr txBox="1"/>
          <p:nvPr/>
        </p:nvSpPr>
        <p:spPr>
          <a:xfrm>
            <a:off x="2028388" y="485617"/>
            <a:ext cx="200328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Security</a:t>
            </a:r>
            <a:endPar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11337" y="3001168"/>
            <a:ext cx="8569325" cy="855663"/>
          </a:xfrm>
          <a:prstGeom prst="rect">
            <a:avLst/>
          </a:prstGeom>
          <a:noFill/>
          <a:ln w="9525">
            <a:noFill/>
            <a:miter lim="800000"/>
          </a:ln>
          <a:effectLst>
            <a:outerShdw blurRad="50800" dist="38100" dir="2700000" algn="tl" rotWithShape="0">
              <a:prstClr val="black"/>
            </a:outerShdw>
          </a:effectLst>
        </p:spPr>
        <p:txBody>
          <a:bodyPr/>
          <a:lstStyle/>
          <a:p>
            <a:pPr marL="914400" indent="-914400" algn="ctr">
              <a:lnSpc>
                <a:spcPct val="90000"/>
              </a:lnSpc>
              <a:buFont typeface="+mj-lt"/>
              <a:buAutoNum type="arabicPeriod"/>
              <a:defRPr/>
            </a:pPr>
            <a:r>
              <a:rPr lang="en-US" altLang="ko-KR" sz="54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AWS IAM</a:t>
            </a:r>
            <a:endPar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79590" y="483363"/>
            <a:ext cx="3135759" cy="369332"/>
          </a:xfrm>
          <a:prstGeom prst="rect">
            <a:avLst/>
          </a:prstGeom>
          <a:noFill/>
        </p:spPr>
        <p:txBody>
          <a:bodyPr wrap="square" rtlCol="0">
            <a:spAutoFit/>
          </a:bodyPr>
          <a:lstStyle/>
          <a:p>
            <a:pPr marL="342900" indent="-342900" algn="l">
              <a:buFont typeface="+mj-lt"/>
              <a:buAutoNum type="arabicPeriod"/>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AWS IAM Authentication</a:t>
            </a:r>
            <a:endParaRPr lang="ko-KR" altLang="en-US"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613726" y="1577286"/>
            <a:ext cx="9438597" cy="1753235"/>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AWS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Identity and Access Management (IAM) is a web service that helps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users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securely control access to AWS resources. </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Users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use IAM to control who is authenticated (signed in) and authorized (has permissions) to use resources.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3" name="Picture 2"/>
          <p:cNvPicPr>
            <a:picLocks noChangeAspect="1"/>
          </p:cNvPicPr>
          <p:nvPr/>
        </p:nvPicPr>
        <p:blipFill>
          <a:blip r:embed="rId11"/>
          <a:stretch>
            <a:fillRect/>
          </a:stretch>
        </p:blipFill>
        <p:spPr>
          <a:xfrm>
            <a:off x="3592195" y="3330575"/>
            <a:ext cx="6383655" cy="2816225"/>
          </a:xfrm>
          <a:prstGeom prst="rect">
            <a:avLst/>
          </a:prstGeo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65221" y="1568941"/>
            <a:ext cx="4109819" cy="3415030"/>
          </a:xfrm>
          <a:prstGeom prst="rect">
            <a:avLst/>
          </a:prstGeom>
        </p:spPr>
        <p:txBody>
          <a:bodyPr wrap="square">
            <a:spAutoFit/>
          </a:bodyPr>
          <a:lstStyle/>
          <a:p>
            <a:pPr lvl="0" algn="just">
              <a:lnSpc>
                <a:spcPct val="150000"/>
              </a:lnSpc>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IAM workflow includes the following six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elements:</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a:lnSpc>
                <a:spcPct val="150000"/>
              </a:lnSpc>
              <a:buFont typeface="+mj-lt"/>
              <a:buAutoNum type="arabicPeriod"/>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Principal</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a:lnSpc>
                <a:spcPct val="150000"/>
              </a:lnSpc>
              <a:buFont typeface="+mj-lt"/>
              <a:buAutoNum type="arabicPeriod"/>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Authentication</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a:lnSpc>
                <a:spcPct val="150000"/>
              </a:lnSpc>
              <a:buFont typeface="+mj-lt"/>
              <a:buAutoNum type="arabicPeriod"/>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Request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a:lnSpc>
                <a:spcPct val="150000"/>
              </a:lnSpc>
              <a:buFont typeface="+mj-lt"/>
              <a:buAutoNum type="arabicPeriod"/>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Authorization</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a:lnSpc>
                <a:spcPct val="150000"/>
              </a:lnSpc>
              <a:buFont typeface="+mj-lt"/>
              <a:buAutoNum type="arabicPeriod"/>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Actions</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a:lnSpc>
                <a:spcPct val="150000"/>
              </a:lnSpc>
              <a:buFont typeface="+mj-lt"/>
              <a:buAutoNum type="arabicPeriod"/>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Resources</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10" name="Picture 9"/>
          <p:cNvPicPr>
            <a:picLocks noChangeAspect="1"/>
          </p:cNvPicPr>
          <p:nvPr/>
        </p:nvPicPr>
        <p:blipFill>
          <a:blip r:embed="rId11"/>
          <a:stretch>
            <a:fillRect/>
          </a:stretch>
        </p:blipFill>
        <p:spPr>
          <a:xfrm>
            <a:off x="6106170" y="1555137"/>
            <a:ext cx="5327333" cy="4653915"/>
          </a:xfrm>
          <a:prstGeom prst="rect">
            <a:avLst/>
          </a:prstGeom>
        </p:spPr>
      </p:pic>
      <p:sp>
        <p:nvSpPr>
          <p:cNvPr id="31" name="TextBox 30"/>
          <p:cNvSpPr txBox="1"/>
          <p:nvPr/>
        </p:nvSpPr>
        <p:spPr>
          <a:xfrm>
            <a:off x="1879590" y="483363"/>
            <a:ext cx="3135759"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How does IAM works</a:t>
            </a:r>
            <a:r>
              <a:rPr lang="en-US" altLang="ko-KR" dirty="0">
                <a:latin typeface="Times New Roman" panose="02020603050405020304" pitchFamily="18" charset="0"/>
                <a:ea typeface="나눔바른고딕 Light" panose="020B0603020101020101" pitchFamily="50" charset="-127"/>
                <a:cs typeface="Times New Roman" panose="02020603050405020304" pitchFamily="18" charset="0"/>
                <a:sym typeface="+mn-ea"/>
              </a:rPr>
              <a:t>?</a:t>
            </a:r>
            <a:endPar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862368" y="1757075"/>
            <a:ext cx="9438597" cy="1337945"/>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These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are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basic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components of IAM. First, we have the user; many users together form a group. Policies are the engines that allow or deny a connection based on policy. Roles are temporary credentials that can be assumed to an instance as needed.</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63313" y="3139212"/>
            <a:ext cx="5485714" cy="3085714"/>
          </a:xfrm>
          <a:prstGeom prst="rect">
            <a:avLst/>
          </a:prstGeom>
        </p:spPr>
      </p:pic>
      <p:sp>
        <p:nvSpPr>
          <p:cNvPr id="32" name="TextBox 31"/>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rPr>
              <a:t>Components of IAM</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4392602" y="2324446"/>
            <a:ext cx="6929210" cy="3415030"/>
          </a:xfrm>
          <a:prstGeom prst="rect">
            <a:avLst/>
          </a:prstGeom>
        </p:spPr>
        <p:txBody>
          <a:bodyPr wrap="square">
            <a:spAutoFit/>
          </a:bodyPr>
          <a:lstStyle/>
          <a:p>
            <a:pPr lvl="0" algn="just">
              <a:lnSpc>
                <a:spcPct val="150000"/>
              </a:lnSpc>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IAM Users</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IAM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users can be an individual, system, or application requiring access to AWS services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user account consists of a unique name and security credentials such as a password, access key, and/or multi-factor authentication (MFA)</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IAM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users only need passwords when they access the AWS Management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Console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7" name="Picture 6"/>
          <p:cNvPicPr>
            <a:picLocks noChangeAspect="1"/>
          </p:cNvPicPr>
          <p:nvPr/>
        </p:nvPicPr>
        <p:blipFill>
          <a:blip r:embed="rId11"/>
          <a:stretch>
            <a:fillRect/>
          </a:stretch>
        </p:blipFill>
        <p:spPr>
          <a:xfrm>
            <a:off x="2224445" y="2744268"/>
            <a:ext cx="1486107" cy="2305372"/>
          </a:xfrm>
          <a:prstGeom prst="rect">
            <a:avLst/>
          </a:prstGeom>
        </p:spPr>
      </p:pic>
      <p:sp>
        <p:nvSpPr>
          <p:cNvPr id="30" name="TextBox 29"/>
          <p:cNvSpPr txBox="1"/>
          <p:nvPr/>
        </p:nvSpPr>
        <p:spPr>
          <a:xfrm>
            <a:off x="1894195" y="480823"/>
            <a:ext cx="3135759" cy="368300"/>
          </a:xfrm>
          <a:prstGeom prst="rect">
            <a:avLst/>
          </a:prstGeom>
          <a:noFill/>
        </p:spPr>
        <p:txBody>
          <a:bodyPr wrap="square" rtlCol="0">
            <a:spAutoFit/>
          </a:bodyPr>
          <a:lstStyle/>
          <a:p>
            <a:pPr indent="0">
              <a:buFont typeface="+mj-lt"/>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rPr>
              <a:t>Components of IAM</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4244416" y="2080463"/>
            <a:ext cx="6929210" cy="3830955"/>
          </a:xfrm>
          <a:prstGeom prst="rect">
            <a:avLst/>
          </a:prstGeom>
        </p:spPr>
        <p:txBody>
          <a:bodyPr wrap="square">
            <a:spAutoFit/>
          </a:bodyPr>
          <a:lstStyle/>
          <a:p>
            <a:pPr lvl="0" algn="just">
              <a:lnSpc>
                <a:spcPct val="150000"/>
              </a:lnSpc>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IAM Groups</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IAM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Groups are a way to assign permissions to logical and functional units of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organization</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IAM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groups are a tool to help with operational efficiency, Bulk permissions management (scalable), and easy-to-change permissions as individuals change teams (portable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group can contain many users, and a user can belong to multiple groups.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Groups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can’t be nested; they can contain only users, not other groups.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3" name="Picture 2"/>
          <p:cNvPicPr>
            <a:picLocks noChangeAspect="1"/>
          </p:cNvPicPr>
          <p:nvPr/>
        </p:nvPicPr>
        <p:blipFill>
          <a:blip r:embed="rId11"/>
          <a:stretch>
            <a:fillRect/>
          </a:stretch>
        </p:blipFill>
        <p:spPr>
          <a:xfrm>
            <a:off x="2171626" y="2827838"/>
            <a:ext cx="1467055" cy="2286319"/>
          </a:xfrm>
          <a:prstGeom prst="rect">
            <a:avLst/>
          </a:prstGeom>
        </p:spPr>
      </p:pic>
      <p:sp>
        <p:nvSpPr>
          <p:cNvPr id="30" name="TextBox 29"/>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rPr>
              <a:t>Components of IAM</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4362064" y="1978357"/>
            <a:ext cx="6929210" cy="4246245"/>
          </a:xfrm>
          <a:prstGeom prst="rect">
            <a:avLst/>
          </a:prstGeom>
        </p:spPr>
        <p:txBody>
          <a:bodyPr wrap="square">
            <a:spAutoFit/>
          </a:bodyPr>
          <a:lstStyle/>
          <a:p>
            <a:pPr lvl="0" algn="just">
              <a:lnSpc>
                <a:spcPct val="150000"/>
              </a:lnSpc>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IAM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Policy:</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IAM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policies are JSON-based statements that define access control and permissions.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IAM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policies can be “inline” or “managed” and can be attached to a user or a group</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Inline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policies – policies that you create and manage, and that are embedded directly into a single user, group, or role.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Managed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policies – standalone policies that you can manage separately from the IAM users, groups, or roles to which they are attached.</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3" name="Picture 2"/>
          <p:cNvPicPr>
            <a:picLocks noChangeAspect="1"/>
          </p:cNvPicPr>
          <p:nvPr/>
        </p:nvPicPr>
        <p:blipFill>
          <a:blip r:embed="rId11"/>
          <a:stretch>
            <a:fillRect/>
          </a:stretch>
        </p:blipFill>
        <p:spPr>
          <a:xfrm>
            <a:off x="2224735" y="2827837"/>
            <a:ext cx="1467055" cy="2286319"/>
          </a:xfrm>
          <a:prstGeom prst="rect">
            <a:avLst/>
          </a:prstGeom>
        </p:spPr>
      </p:pic>
      <p:sp>
        <p:nvSpPr>
          <p:cNvPr id="30" name="TextBox 29"/>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rPr>
              <a:t>Components of IAM</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aphicFrame>
        <p:nvGraphicFramePr>
          <p:cNvPr id="10" name="Table 9"/>
          <p:cNvGraphicFramePr>
            <a:graphicFrameLocks noGrp="1"/>
          </p:cNvGraphicFramePr>
          <p:nvPr/>
        </p:nvGraphicFramePr>
        <p:xfrm>
          <a:off x="1671885" y="1766946"/>
          <a:ext cx="5660365" cy="3887072"/>
        </p:xfrm>
        <a:graphic>
          <a:graphicData uri="http://schemas.openxmlformats.org/drawingml/2006/table">
            <a:tbl>
              <a:tblPr firstRow="1" bandRow="1">
                <a:tableStyleId>{5C22544A-7EE6-4342-B048-85BDC9FD1C3A}</a:tableStyleId>
              </a:tblPr>
              <a:tblGrid>
                <a:gridCol w="1043323"/>
                <a:gridCol w="4617042"/>
              </a:tblGrid>
              <a:tr h="392648">
                <a:tc gridSpan="2">
                  <a:txBody>
                    <a:bodyPr/>
                    <a:lstStyle/>
                    <a:p>
                      <a:pPr algn="ctr"/>
                      <a:r>
                        <a:rPr lang="en-US" sz="1600" dirty="0" smtClean="0">
                          <a:latin typeface="Times New Roman" panose="02020603050405020304" pitchFamily="18" charset="0"/>
                          <a:cs typeface="Times New Roman" panose="02020603050405020304" pitchFamily="18" charset="0"/>
                        </a:rPr>
                        <a:t>Elements</a:t>
                      </a:r>
                      <a:r>
                        <a:rPr lang="en-US" sz="1600" baseline="0" dirty="0" smtClean="0">
                          <a:latin typeface="Times New Roman" panose="02020603050405020304" pitchFamily="18" charset="0"/>
                          <a:cs typeface="Times New Roman" panose="02020603050405020304" pitchFamily="18" charset="0"/>
                        </a:rPr>
                        <a:t> of IAM Policies</a:t>
                      </a:r>
                      <a:endParaRPr lang="en-US" sz="1600" dirty="0">
                        <a:latin typeface="Times New Roman" panose="02020603050405020304" pitchFamily="18" charset="0"/>
                        <a:cs typeface="Times New Roman" panose="02020603050405020304" pitchFamily="18" charset="0"/>
                      </a:endParaRPr>
                    </a:p>
                  </a:txBody>
                  <a:tcPr/>
                </a:tc>
                <a:tc hMerge="1">
                  <a:tcPr/>
                </a:tc>
              </a:tr>
              <a:tr h="392648">
                <a:tc>
                  <a:txBody>
                    <a:bodyPr/>
                    <a:lstStyle/>
                    <a:p>
                      <a:pPr algn="just"/>
                      <a:r>
                        <a:rPr lang="en-US" sz="1600" dirty="0" smtClean="0">
                          <a:latin typeface="Times New Roman" panose="02020603050405020304" pitchFamily="18" charset="0"/>
                          <a:cs typeface="Times New Roman" panose="02020603050405020304" pitchFamily="18" charset="0"/>
                        </a:rPr>
                        <a:t>Version</a:t>
                      </a:r>
                      <a:endParaRPr lang="en-US"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smtClean="0">
                          <a:latin typeface="Times New Roman" panose="02020603050405020304" pitchFamily="18" charset="0"/>
                          <a:cs typeface="Times New Roman" panose="02020603050405020304" pitchFamily="18" charset="0"/>
                        </a:rPr>
                        <a:t>Specifies the current</a:t>
                      </a:r>
                      <a:r>
                        <a:rPr lang="en-US" sz="1600" baseline="0" dirty="0" smtClean="0">
                          <a:latin typeface="Times New Roman" panose="02020603050405020304" pitchFamily="18" charset="0"/>
                          <a:cs typeface="Times New Roman" panose="02020603050405020304" pitchFamily="18" charset="0"/>
                        </a:rPr>
                        <a:t> version of the policy language</a:t>
                      </a:r>
                      <a:endParaRPr lang="en-US" sz="1600" dirty="0">
                        <a:latin typeface="Times New Roman" panose="02020603050405020304" pitchFamily="18" charset="0"/>
                        <a:cs typeface="Times New Roman" panose="02020603050405020304" pitchFamily="18" charset="0"/>
                      </a:endParaRPr>
                    </a:p>
                  </a:txBody>
                  <a:tcPr/>
                </a:tc>
              </a:tr>
              <a:tr h="392648">
                <a:tc>
                  <a:txBody>
                    <a:bodyPr/>
                    <a:lstStyle/>
                    <a:p>
                      <a:pPr algn="just"/>
                      <a:r>
                        <a:rPr lang="en-US" sz="1600" dirty="0" smtClean="0">
                          <a:latin typeface="Times New Roman" panose="02020603050405020304" pitchFamily="18" charset="0"/>
                          <a:cs typeface="Times New Roman" panose="02020603050405020304" pitchFamily="18" charset="0"/>
                        </a:rPr>
                        <a:t>Statement</a:t>
                      </a:r>
                      <a:endParaRPr lang="en-US"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smtClean="0">
                          <a:latin typeface="Times New Roman" panose="02020603050405020304" pitchFamily="18" charset="0"/>
                          <a:cs typeface="Times New Roman" panose="02020603050405020304" pitchFamily="18" charset="0"/>
                        </a:rPr>
                        <a:t>Contain</a:t>
                      </a:r>
                      <a:r>
                        <a:rPr lang="en-US" sz="1600" baseline="0" dirty="0" smtClean="0">
                          <a:latin typeface="Times New Roman" panose="02020603050405020304" pitchFamily="18" charset="0"/>
                          <a:cs typeface="Times New Roman" panose="02020603050405020304" pitchFamily="18" charset="0"/>
                        </a:rPr>
                        <a:t> an array of elements</a:t>
                      </a:r>
                      <a:endParaRPr lang="en-US" sz="1600" dirty="0">
                        <a:latin typeface="Times New Roman" panose="02020603050405020304" pitchFamily="18" charset="0"/>
                        <a:cs typeface="Times New Roman" panose="02020603050405020304" pitchFamily="18" charset="0"/>
                      </a:endParaRPr>
                    </a:p>
                  </a:txBody>
                  <a:tcPr/>
                </a:tc>
              </a:tr>
              <a:tr h="392648">
                <a:tc>
                  <a:txBody>
                    <a:bodyPr/>
                    <a:lstStyle/>
                    <a:p>
                      <a:pPr algn="just"/>
                      <a:r>
                        <a:rPr lang="en-US" sz="1600" dirty="0" smtClean="0">
                          <a:latin typeface="Times New Roman" panose="02020603050405020304" pitchFamily="18" charset="0"/>
                          <a:cs typeface="Times New Roman" panose="02020603050405020304" pitchFamily="18" charset="0"/>
                        </a:rPr>
                        <a:t>Effect</a:t>
                      </a:r>
                      <a:endParaRPr lang="en-US"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smtClean="0">
                          <a:latin typeface="Times New Roman" panose="02020603050405020304" pitchFamily="18" charset="0"/>
                          <a:cs typeface="Times New Roman" panose="02020603050405020304" pitchFamily="18" charset="0"/>
                        </a:rPr>
                        <a:t>Whether</a:t>
                      </a:r>
                      <a:r>
                        <a:rPr lang="en-US" sz="1600" baseline="0" dirty="0" smtClean="0">
                          <a:latin typeface="Times New Roman" panose="02020603050405020304" pitchFamily="18" charset="0"/>
                          <a:cs typeface="Times New Roman" panose="02020603050405020304" pitchFamily="18" charset="0"/>
                        </a:rPr>
                        <a:t> the statement will result in an allow or an explicit deny</a:t>
                      </a:r>
                      <a:endParaRPr lang="en-US" sz="1600" dirty="0">
                        <a:latin typeface="Times New Roman" panose="02020603050405020304" pitchFamily="18" charset="0"/>
                        <a:cs typeface="Times New Roman" panose="02020603050405020304" pitchFamily="18" charset="0"/>
                      </a:endParaRPr>
                    </a:p>
                  </a:txBody>
                  <a:tcPr/>
                </a:tc>
              </a:tr>
              <a:tr h="392648">
                <a:tc>
                  <a:txBody>
                    <a:bodyPr/>
                    <a:lstStyle/>
                    <a:p>
                      <a:pPr algn="just"/>
                      <a:r>
                        <a:rPr lang="en-US" sz="1600" dirty="0" smtClean="0">
                          <a:latin typeface="Times New Roman" panose="02020603050405020304" pitchFamily="18" charset="0"/>
                          <a:cs typeface="Times New Roman" panose="02020603050405020304" pitchFamily="18" charset="0"/>
                        </a:rPr>
                        <a:t>Principal</a:t>
                      </a:r>
                      <a:endParaRPr lang="en-US"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smtClean="0">
                          <a:latin typeface="Times New Roman" panose="02020603050405020304" pitchFamily="18" charset="0"/>
                          <a:cs typeface="Times New Roman" panose="02020603050405020304" pitchFamily="18" charset="0"/>
                        </a:rPr>
                        <a:t>Principal</a:t>
                      </a:r>
                      <a:r>
                        <a:rPr lang="en-US" sz="1600" baseline="0" dirty="0" smtClean="0">
                          <a:latin typeface="Times New Roman" panose="02020603050405020304" pitchFamily="18" charset="0"/>
                          <a:cs typeface="Times New Roman" panose="02020603050405020304" pitchFamily="18" charset="0"/>
                        </a:rPr>
                        <a:t> elements specifies the identity</a:t>
                      </a:r>
                      <a:endParaRPr lang="en-US" sz="1600" dirty="0">
                        <a:latin typeface="Times New Roman" panose="02020603050405020304" pitchFamily="18" charset="0"/>
                        <a:cs typeface="Times New Roman" panose="02020603050405020304" pitchFamily="18" charset="0"/>
                      </a:endParaRPr>
                    </a:p>
                  </a:txBody>
                  <a:tcPr/>
                </a:tc>
              </a:tr>
              <a:tr h="392648">
                <a:tc>
                  <a:txBody>
                    <a:bodyPr/>
                    <a:lstStyle/>
                    <a:p>
                      <a:pPr algn="just"/>
                      <a:r>
                        <a:rPr lang="en-US" sz="1600" dirty="0" smtClean="0">
                          <a:latin typeface="Times New Roman" panose="02020603050405020304" pitchFamily="18" charset="0"/>
                          <a:cs typeface="Times New Roman" panose="02020603050405020304" pitchFamily="18" charset="0"/>
                        </a:rPr>
                        <a:t>Action</a:t>
                      </a:r>
                      <a:endParaRPr lang="en-US"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smtClean="0">
                          <a:latin typeface="Times New Roman" panose="02020603050405020304" pitchFamily="18" charset="0"/>
                          <a:cs typeface="Times New Roman" panose="02020603050405020304" pitchFamily="18" charset="0"/>
                        </a:rPr>
                        <a:t>Describe</a:t>
                      </a:r>
                      <a:r>
                        <a:rPr lang="en-US" sz="1600" baseline="0" dirty="0" smtClean="0">
                          <a:latin typeface="Times New Roman" panose="02020603050405020304" pitchFamily="18" charset="0"/>
                          <a:cs typeface="Times New Roman" panose="02020603050405020304" pitchFamily="18" charset="0"/>
                        </a:rPr>
                        <a:t> the specific action or actions that will be allowed or denied</a:t>
                      </a:r>
                      <a:endParaRPr lang="en-US" sz="1600" dirty="0">
                        <a:latin typeface="Times New Roman" panose="02020603050405020304" pitchFamily="18" charset="0"/>
                        <a:cs typeface="Times New Roman" panose="02020603050405020304" pitchFamily="18" charset="0"/>
                      </a:endParaRPr>
                    </a:p>
                  </a:txBody>
                  <a:tcPr/>
                </a:tc>
              </a:tr>
              <a:tr h="392648">
                <a:tc>
                  <a:txBody>
                    <a:bodyPr/>
                    <a:lstStyle/>
                    <a:p>
                      <a:pPr algn="just"/>
                      <a:r>
                        <a:rPr lang="en-US" sz="1600" dirty="0" smtClean="0">
                          <a:latin typeface="Times New Roman" panose="02020603050405020304" pitchFamily="18" charset="0"/>
                          <a:cs typeface="Times New Roman" panose="02020603050405020304" pitchFamily="18" charset="0"/>
                        </a:rPr>
                        <a:t>Resource</a:t>
                      </a:r>
                      <a:endParaRPr lang="en-US"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smtClean="0">
                          <a:latin typeface="Times New Roman" panose="02020603050405020304" pitchFamily="18" charset="0"/>
                          <a:cs typeface="Times New Roman" panose="02020603050405020304" pitchFamily="18" charset="0"/>
                        </a:rPr>
                        <a:t>Specifies</a:t>
                      </a:r>
                      <a:r>
                        <a:rPr lang="en-US" sz="1600" baseline="0" dirty="0" smtClean="0">
                          <a:latin typeface="Times New Roman" panose="02020603050405020304" pitchFamily="18" charset="0"/>
                          <a:cs typeface="Times New Roman" panose="02020603050405020304" pitchFamily="18" charset="0"/>
                        </a:rPr>
                        <a:t> the object or objects that the statement covers</a:t>
                      </a:r>
                      <a:endParaRPr lang="en-US" sz="1600" dirty="0">
                        <a:latin typeface="Times New Roman" panose="02020603050405020304" pitchFamily="18" charset="0"/>
                        <a:cs typeface="Times New Roman" panose="02020603050405020304" pitchFamily="18" charset="0"/>
                      </a:endParaRPr>
                    </a:p>
                  </a:txBody>
                  <a:tcPr/>
                </a:tc>
              </a:tr>
              <a:tr h="392648">
                <a:tc>
                  <a:txBody>
                    <a:bodyPr/>
                    <a:lstStyle/>
                    <a:p>
                      <a:pPr algn="just"/>
                      <a:r>
                        <a:rPr lang="en-US" sz="1600" dirty="0" smtClean="0">
                          <a:latin typeface="Times New Roman" panose="02020603050405020304" pitchFamily="18" charset="0"/>
                          <a:cs typeface="Times New Roman" panose="02020603050405020304" pitchFamily="18" charset="0"/>
                        </a:rPr>
                        <a:t>Condition</a:t>
                      </a:r>
                      <a:endParaRPr lang="en-US"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smtClean="0">
                          <a:latin typeface="Times New Roman" panose="02020603050405020304" pitchFamily="18" charset="0"/>
                          <a:cs typeface="Times New Roman" panose="02020603050405020304" pitchFamily="18" charset="0"/>
                        </a:rPr>
                        <a:t>Specifies</a:t>
                      </a:r>
                      <a:r>
                        <a:rPr lang="en-US" sz="1600" baseline="0" dirty="0" smtClean="0">
                          <a:latin typeface="Times New Roman" panose="02020603050405020304" pitchFamily="18" charset="0"/>
                          <a:cs typeface="Times New Roman" panose="02020603050405020304" pitchFamily="18" charset="0"/>
                        </a:rPr>
                        <a:t> which condition(s) will need to be met for authorization</a:t>
                      </a:r>
                      <a:endParaRPr lang="en-US" sz="1600" dirty="0">
                        <a:latin typeface="Times New Roman" panose="02020603050405020304" pitchFamily="18" charset="0"/>
                        <a:cs typeface="Times New Roman" panose="02020603050405020304" pitchFamily="18" charset="0"/>
                      </a:endParaRPr>
                    </a:p>
                  </a:txBody>
                  <a:tcPr/>
                </a:tc>
              </a:tr>
            </a:tbl>
          </a:graphicData>
        </a:graphic>
      </p:graphicFrame>
      <p:pic>
        <p:nvPicPr>
          <p:cNvPr id="11" name="Picture 10"/>
          <p:cNvPicPr>
            <a:picLocks noChangeAspect="1"/>
          </p:cNvPicPr>
          <p:nvPr/>
        </p:nvPicPr>
        <p:blipFill rotWithShape="1">
          <a:blip r:embed="rId11" cstate="print">
            <a:extLst>
              <a:ext uri="{28A0092B-C50C-407E-A947-70E740481C1C}">
                <a14:useLocalDpi xmlns:a14="http://schemas.microsoft.com/office/drawing/2010/main" val="0"/>
              </a:ext>
            </a:extLst>
          </a:blip>
          <a:srcRect l="14141" t="21165" r="7622" b="5736"/>
          <a:stretch>
            <a:fillRect/>
          </a:stretch>
        </p:blipFill>
        <p:spPr>
          <a:xfrm>
            <a:off x="7484650" y="2798243"/>
            <a:ext cx="3974936" cy="2197422"/>
          </a:xfrm>
          <a:prstGeom prst="rect">
            <a:avLst/>
          </a:prstGeom>
        </p:spPr>
      </p:pic>
      <p:sp>
        <p:nvSpPr>
          <p:cNvPr id="30" name="TextBox 29"/>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rPr>
              <a:t>Components of IAM</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945" y="1346835"/>
            <a:ext cx="4207510"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Who needs to use Cloud Comput</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5932805" y="1920875"/>
            <a:ext cx="5715000" cy="3333750"/>
          </a:xfrm>
          <a:prstGeom prst="rect">
            <a:avLst/>
          </a:prstGeom>
        </p:spPr>
      </p:pic>
      <p:sp>
        <p:nvSpPr>
          <p:cNvPr id="20" name="Text Box 19"/>
          <p:cNvSpPr txBox="1"/>
          <p:nvPr/>
        </p:nvSpPr>
        <p:spPr>
          <a:xfrm>
            <a:off x="1337945" y="2092960"/>
            <a:ext cx="4908550" cy="2861310"/>
          </a:xfrm>
          <a:prstGeom prst="rect">
            <a:avLst/>
          </a:prstGeom>
          <a:noFill/>
        </p:spPr>
        <p:txBody>
          <a:bodyPr wrap="square" rtlCol="0">
            <a:spAutoFit/>
          </a:bodyPr>
          <a:p>
            <a:r>
              <a:rPr lang="en-US" sz="2000">
                <a:latin typeface="Times New Roman Regular" panose="02020603050405020304" charset="0"/>
                <a:cs typeface="Times New Roman Regular" panose="02020603050405020304" charset="0"/>
              </a:rPr>
              <a:t>Cloud computing can be used for anyone:</a:t>
            </a:r>
            <a:endParaRPr lang="en-US" sz="2000">
              <a:latin typeface="Times New Roman Regular" panose="02020603050405020304" charset="0"/>
              <a:cs typeface="Times New Roman Regular" panose="02020603050405020304" charset="0"/>
            </a:endParaRPr>
          </a:p>
          <a:p>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sym typeface="+mn-ea"/>
              </a:rPr>
              <a:t>Companies, businesses, organizations </a:t>
            </a:r>
            <a:r>
              <a:rPr lang="vi-VN" altLang="en-US" sz="2000">
                <a:latin typeface="Times New Roman Regular" panose="02020603050405020304" charset="0"/>
                <a:cs typeface="Times New Roman Regular" panose="02020603050405020304" charset="0"/>
                <a:sym typeface="+mn-ea"/>
              </a:rPr>
              <a:t>      </a:t>
            </a:r>
            <a:r>
              <a:rPr lang="en-US" sz="2000">
                <a:latin typeface="Times New Roman Regular" panose="02020603050405020304" charset="0"/>
                <a:cs typeface="Times New Roman Regular" panose="02020603050405020304" charset="0"/>
                <a:sym typeface="+mn-ea"/>
              </a:rPr>
              <a:t>wishing to store and share data.</a:t>
            </a:r>
            <a:endParaRPr lang="en-US" sz="200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rPr>
              <a:t>Website developers, applications, software.</a:t>
            </a: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r>
              <a:rPr lang="en-US" sz="2000">
                <a:latin typeface="Times New Roman Regular" panose="02020603050405020304" charset="0"/>
                <a:cs typeface="Times New Roman Regular" panose="02020603050405020304" charset="0"/>
              </a:rPr>
              <a:t>End users (individual users).</a:t>
            </a:r>
            <a:endParaRPr lang="en-US" sz="2000">
              <a:latin typeface="Times New Roman Regular" panose="02020603050405020304" charset="0"/>
              <a:cs typeface="Times New Roman Regular" panose="02020603050405020304" charset="0"/>
            </a:endParaRPr>
          </a:p>
          <a:p>
            <a:pPr marL="285750" indent="-285750">
              <a:buFont typeface="Arial" panose="020B0604020202020204" pitchFamily="34" charset="0"/>
              <a:buChar char="•"/>
            </a:pPr>
            <a:endParaRPr lang="en-US" sz="2000">
              <a:latin typeface="Times New Roman Regular" panose="02020603050405020304" charset="0"/>
              <a:cs typeface="Times New Roman Regular" panose="0202060305040502030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8047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4249815" y="1785516"/>
            <a:ext cx="6929210" cy="4246245"/>
          </a:xfrm>
          <a:prstGeom prst="rect">
            <a:avLst/>
          </a:prstGeom>
        </p:spPr>
        <p:txBody>
          <a:bodyPr wrap="square">
            <a:spAutoFit/>
          </a:bodyPr>
          <a:lstStyle/>
          <a:p>
            <a:pPr lvl="0" algn="just">
              <a:lnSpc>
                <a:spcPct val="150000"/>
              </a:lnSpc>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IAM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Roles:</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An IAM role is like a user, in that it is an AWS identity with permission policies that determine what the identity can and cannot do in AWS.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You can authorize roles to be assumed by humans, Amazon EC2 instances, custom code, or other AWS services for specific access to services.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Roles do not have standard long-term credentials such as a password or access keys associated with it, instead, when you assume a role, it provides you with temporary security credentials for your role session.</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TextBox 29"/>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rPr>
              <a:t>Components of IAM</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3" name="Picture 2"/>
          <p:cNvPicPr>
            <a:picLocks noChangeAspect="1"/>
          </p:cNvPicPr>
          <p:nvPr/>
        </p:nvPicPr>
        <p:blipFill>
          <a:blip r:embed="rId11"/>
          <a:stretch>
            <a:fillRect/>
          </a:stretch>
        </p:blipFill>
        <p:spPr>
          <a:xfrm>
            <a:off x="2157180" y="2893880"/>
            <a:ext cx="1467055" cy="225774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69993" y="1569339"/>
            <a:ext cx="9427055" cy="3830955"/>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Configure IAM in the order below</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Create an Administrators group and give the group permission to access all of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AWS account's resources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Create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user (for administration)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that represents the root user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and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add that user to the Administrators group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Create a password for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this user for signing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in to the AWS Management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Console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instead of root user.</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Sign in AWS Management Console as this administration user and assign permission for other user.</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TextBox 29"/>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69932" y="1608996"/>
            <a:ext cx="9427055" cy="1753235"/>
          </a:xfrm>
          <a:prstGeom prst="rect">
            <a:avLst/>
          </a:prstGeom>
        </p:spPr>
        <p:txBody>
          <a:bodyPr wrap="square">
            <a:spAutoFit/>
          </a:bodyPr>
          <a:lstStyle/>
          <a:p>
            <a:pPr lvl="0" algn="just">
              <a:lnSpc>
                <a:spcPct val="150000"/>
              </a:lnSpc>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Creating an administrator IAM user and user group (console)</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 Sign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in to the IAM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console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as the account owner by choosing Root user and entering your AWS account email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address, then type the security check match the pattern, click Submit.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On the next page, enter your password.</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TextBox 29"/>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10" name="Picture 9"/>
          <p:cNvPicPr>
            <a:picLocks noChangeAspect="1"/>
          </p:cNvPicPr>
          <p:nvPr/>
        </p:nvPicPr>
        <p:blipFill rotWithShape="1">
          <a:blip r:embed="rId11">
            <a:extLst>
              <a:ext uri="{28A0092B-C50C-407E-A947-70E740481C1C}">
                <a14:useLocalDpi xmlns:a14="http://schemas.microsoft.com/office/drawing/2010/main" val="0"/>
              </a:ext>
            </a:extLst>
          </a:blip>
          <a:srcRect r="53535" b="38586"/>
          <a:stretch>
            <a:fillRect/>
          </a:stretch>
        </p:blipFill>
        <p:spPr>
          <a:xfrm>
            <a:off x="2454275" y="3427095"/>
            <a:ext cx="1531620" cy="2797810"/>
          </a:xfrm>
          <a:prstGeom prst="rect">
            <a:avLst/>
          </a:prstGeom>
        </p:spPr>
      </p:pic>
      <p:grpSp>
        <p:nvGrpSpPr>
          <p:cNvPr id="13" name="Group 12"/>
          <p:cNvGrpSpPr/>
          <p:nvPr/>
        </p:nvGrpSpPr>
        <p:grpSpPr>
          <a:xfrm>
            <a:off x="5114239" y="3100608"/>
            <a:ext cx="2180577" cy="2794072"/>
            <a:chOff x="4729229" y="2847510"/>
            <a:chExt cx="2180577" cy="2794072"/>
          </a:xfrm>
        </p:grpSpPr>
        <p:pic>
          <p:nvPicPr>
            <p:cNvPr id="11" name="Picture 10"/>
            <p:cNvPicPr>
              <a:picLocks noChangeAspect="1"/>
            </p:cNvPicPr>
            <p:nvPr/>
          </p:nvPicPr>
          <p:blipFill>
            <a:blip r:embed="rId12"/>
            <a:stretch>
              <a:fillRect/>
            </a:stretch>
          </p:blipFill>
          <p:spPr>
            <a:xfrm>
              <a:off x="4729229" y="2847510"/>
              <a:ext cx="2180577" cy="2794072"/>
            </a:xfrm>
            <a:prstGeom prst="rect">
              <a:avLst/>
            </a:prstGeom>
          </p:spPr>
        </p:pic>
        <p:sp>
          <p:nvSpPr>
            <p:cNvPr id="12" name="Rectangle 11"/>
            <p:cNvSpPr/>
            <p:nvPr/>
          </p:nvSpPr>
          <p:spPr>
            <a:xfrm>
              <a:off x="4823927" y="5040225"/>
              <a:ext cx="410546" cy="1662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789712" y="5341918"/>
              <a:ext cx="2120093" cy="2779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p:cNvPicPr>
            <a:picLocks noChangeAspect="1"/>
          </p:cNvPicPr>
          <p:nvPr/>
        </p:nvPicPr>
        <p:blipFill>
          <a:blip r:embed="rId13"/>
          <a:stretch>
            <a:fillRect/>
          </a:stretch>
        </p:blipFill>
        <p:spPr>
          <a:xfrm>
            <a:off x="8349085" y="3091828"/>
            <a:ext cx="2545435" cy="2926489"/>
          </a:xfrm>
          <a:prstGeom prst="rect">
            <a:avLst/>
          </a:prstGeom>
        </p:spPr>
      </p:pic>
      <p:sp>
        <p:nvSpPr>
          <p:cNvPr id="32" name="Right Arrow 31"/>
          <p:cNvSpPr/>
          <p:nvPr/>
        </p:nvSpPr>
        <p:spPr>
          <a:xfrm>
            <a:off x="4263498" y="4435057"/>
            <a:ext cx="643812" cy="245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7500044" y="4432072"/>
            <a:ext cx="643812" cy="245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0670" y="1569085"/>
            <a:ext cx="8443595" cy="922020"/>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 Enable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access to billing data for the IAM admin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user:</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 On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navigation bar, choose your account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name (top-right),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and then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Account</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10" name="Picture 9"/>
          <p:cNvPicPr>
            <a:picLocks noChangeAspect="1"/>
          </p:cNvPicPr>
          <p:nvPr/>
        </p:nvPicPr>
        <p:blipFill>
          <a:blip r:embed="rId11"/>
          <a:stretch>
            <a:fillRect/>
          </a:stretch>
        </p:blipFill>
        <p:spPr>
          <a:xfrm>
            <a:off x="4986011" y="3001026"/>
            <a:ext cx="6577740" cy="3192845"/>
          </a:xfrm>
          <a:prstGeom prst="rect">
            <a:avLst/>
          </a:prstGeom>
        </p:spPr>
      </p:pic>
      <p:grpSp>
        <p:nvGrpSpPr>
          <p:cNvPr id="12" name="Group 11"/>
          <p:cNvGrpSpPr/>
          <p:nvPr/>
        </p:nvGrpSpPr>
        <p:grpSpPr>
          <a:xfrm>
            <a:off x="1611930" y="2939867"/>
            <a:ext cx="2492088" cy="3315162"/>
            <a:chOff x="1611930" y="2839537"/>
            <a:chExt cx="2492088" cy="3315162"/>
          </a:xfrm>
        </p:grpSpPr>
        <p:pic>
          <p:nvPicPr>
            <p:cNvPr id="7" name="Picture 6"/>
            <p:cNvPicPr>
              <a:picLocks noChangeAspect="1"/>
            </p:cNvPicPr>
            <p:nvPr/>
          </p:nvPicPr>
          <p:blipFill>
            <a:blip r:embed="rId12"/>
            <a:stretch>
              <a:fillRect/>
            </a:stretch>
          </p:blipFill>
          <p:spPr>
            <a:xfrm>
              <a:off x="1611930" y="2839537"/>
              <a:ext cx="2492088" cy="3315162"/>
            </a:xfrm>
            <a:prstGeom prst="rect">
              <a:avLst/>
            </a:prstGeom>
          </p:spPr>
        </p:pic>
        <p:sp>
          <p:nvSpPr>
            <p:cNvPr id="11" name="Rectangle 10"/>
            <p:cNvSpPr/>
            <p:nvPr/>
          </p:nvSpPr>
          <p:spPr>
            <a:xfrm>
              <a:off x="3553617" y="2958722"/>
              <a:ext cx="346579" cy="1670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777993" y="3753099"/>
              <a:ext cx="535998" cy="1750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ight Arrow 31"/>
          <p:cNvSpPr/>
          <p:nvPr/>
        </p:nvSpPr>
        <p:spPr>
          <a:xfrm>
            <a:off x="4223108" y="4371028"/>
            <a:ext cx="643812" cy="245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0670" y="1569085"/>
            <a:ext cx="8013065" cy="922020"/>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Next to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IAM User and Role Access to Billing Information</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Edit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 Select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check box to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Activate IAM Access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and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Update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grpSp>
        <p:nvGrpSpPr>
          <p:cNvPr id="33" name="Group 32"/>
          <p:cNvGrpSpPr/>
          <p:nvPr/>
        </p:nvGrpSpPr>
        <p:grpSpPr>
          <a:xfrm>
            <a:off x="2980082" y="2869184"/>
            <a:ext cx="6607462" cy="1800476"/>
            <a:chOff x="2979447" y="2554581"/>
            <a:chExt cx="6607462" cy="1800476"/>
          </a:xfrm>
        </p:grpSpPr>
        <p:pic>
          <p:nvPicPr>
            <p:cNvPr id="3" name="Picture 2"/>
            <p:cNvPicPr>
              <a:picLocks noChangeAspect="1"/>
            </p:cNvPicPr>
            <p:nvPr/>
          </p:nvPicPr>
          <p:blipFill>
            <a:blip r:embed="rId11"/>
            <a:stretch>
              <a:fillRect/>
            </a:stretch>
          </p:blipFill>
          <p:spPr>
            <a:xfrm>
              <a:off x="2979447" y="2554581"/>
              <a:ext cx="6607462" cy="1800476"/>
            </a:xfrm>
            <a:prstGeom prst="rect">
              <a:avLst/>
            </a:prstGeom>
          </p:spPr>
        </p:pic>
        <p:sp>
          <p:nvSpPr>
            <p:cNvPr id="14" name="Rectangle 13"/>
            <p:cNvSpPr/>
            <p:nvPr/>
          </p:nvSpPr>
          <p:spPr>
            <a:xfrm>
              <a:off x="9367935" y="2631233"/>
              <a:ext cx="195943" cy="1365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4456209" y="5047028"/>
            <a:ext cx="3299921" cy="1021222"/>
            <a:chOff x="4456209" y="4935939"/>
            <a:chExt cx="3299921" cy="1021222"/>
          </a:xfrm>
        </p:grpSpPr>
        <p:pic>
          <p:nvPicPr>
            <p:cNvPr id="13" name="Picture 12"/>
            <p:cNvPicPr>
              <a:picLocks noChangeAspect="1"/>
            </p:cNvPicPr>
            <p:nvPr/>
          </p:nvPicPr>
          <p:blipFill>
            <a:blip r:embed="rId12"/>
            <a:stretch>
              <a:fillRect/>
            </a:stretch>
          </p:blipFill>
          <p:spPr>
            <a:xfrm>
              <a:off x="4456209" y="4935939"/>
              <a:ext cx="3299921" cy="1021222"/>
            </a:xfrm>
            <a:prstGeom prst="rect">
              <a:avLst/>
            </a:prstGeom>
          </p:spPr>
        </p:pic>
        <p:sp>
          <p:nvSpPr>
            <p:cNvPr id="34" name="Rectangle 33"/>
            <p:cNvSpPr/>
            <p:nvPr/>
          </p:nvSpPr>
          <p:spPr>
            <a:xfrm>
              <a:off x="5701004" y="5215813"/>
              <a:ext cx="1324947" cy="205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741437" y="5470851"/>
              <a:ext cx="622042" cy="2879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Down Arrow 39"/>
          <p:cNvSpPr/>
          <p:nvPr/>
        </p:nvSpPr>
        <p:spPr>
          <a:xfrm>
            <a:off x="5980205" y="4475818"/>
            <a:ext cx="251927" cy="4145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0743" y="1569044"/>
            <a:ext cx="10058131" cy="922020"/>
          </a:xfrm>
          <a:prstGeom prst="rect">
            <a:avLst/>
          </a:prstGeom>
        </p:spPr>
        <p:txBody>
          <a:bodyPr wrap="square">
            <a:spAutoFit/>
          </a:bodyPr>
          <a:lstStyle/>
          <a:p>
            <a:pPr lvl="0" algn="just">
              <a:lnSpc>
                <a:spcPct val="150000"/>
              </a:lnSpc>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d. On the navigation bar,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Services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and then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IAM</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(can type in the search bar) to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return to the IAM console.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
        <p:nvSpPr>
          <p:cNvPr id="41" name="직사각형 32"/>
          <p:cNvSpPr/>
          <p:nvPr/>
        </p:nvSpPr>
        <p:spPr>
          <a:xfrm>
            <a:off x="1545747" y="4151211"/>
            <a:ext cx="10058131" cy="417422"/>
          </a:xfrm>
          <a:prstGeom prst="rect">
            <a:avLst/>
          </a:prstGeom>
        </p:spPr>
        <p:txBody>
          <a:bodyPr wrap="square">
            <a:spAutoFit/>
          </a:bodyPr>
          <a:lstStyle/>
          <a:p>
            <a:pPr lvl="0">
              <a:lnSpc>
                <a:spcPct val="150000"/>
              </a:lnSpc>
            </a:pPr>
            <a:r>
              <a:rPr lang="en-US" altLang="ko-KR" sz="1600" dirty="0" smtClean="0">
                <a:latin typeface="Times New Roman" panose="02020603050405020304" pitchFamily="18" charset="0"/>
                <a:ea typeface="NanumBarunGothic" panose="020B0603020101020101" pitchFamily="50" charset="-127"/>
                <a:cs typeface="Times New Roman" panose="02020603050405020304" pitchFamily="18" charset="0"/>
              </a:rPr>
              <a:t>OR</a:t>
            </a:r>
            <a:endParaRPr lang="en-US" altLang="ko-KR" sz="1600"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grpSp>
        <p:nvGrpSpPr>
          <p:cNvPr id="12" name="Group 11"/>
          <p:cNvGrpSpPr/>
          <p:nvPr/>
        </p:nvGrpSpPr>
        <p:grpSpPr>
          <a:xfrm>
            <a:off x="2443600" y="2187278"/>
            <a:ext cx="4582165" cy="2026168"/>
            <a:chOff x="3815087" y="2050080"/>
            <a:chExt cx="4582165" cy="2026168"/>
          </a:xfrm>
        </p:grpSpPr>
        <p:pic>
          <p:nvPicPr>
            <p:cNvPr id="7" name="Picture 6"/>
            <p:cNvPicPr>
              <a:picLocks noChangeAspect="1"/>
            </p:cNvPicPr>
            <p:nvPr/>
          </p:nvPicPr>
          <p:blipFill>
            <a:blip r:embed="rId11"/>
            <a:stretch>
              <a:fillRect/>
            </a:stretch>
          </p:blipFill>
          <p:spPr>
            <a:xfrm>
              <a:off x="3815087" y="2061429"/>
              <a:ext cx="4582165" cy="2014819"/>
            </a:xfrm>
            <a:prstGeom prst="rect">
              <a:avLst/>
            </a:prstGeom>
          </p:spPr>
        </p:pic>
        <p:sp>
          <p:nvSpPr>
            <p:cNvPr id="11" name="Rectangle 10"/>
            <p:cNvSpPr/>
            <p:nvPr/>
          </p:nvSpPr>
          <p:spPr>
            <a:xfrm>
              <a:off x="4159799" y="2050080"/>
              <a:ext cx="440193" cy="2079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889070" y="3135545"/>
              <a:ext cx="959599" cy="33679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2272041" y="4637208"/>
            <a:ext cx="5134690" cy="1462292"/>
            <a:chOff x="3658674" y="4665602"/>
            <a:chExt cx="5249008" cy="1462292"/>
          </a:xfrm>
        </p:grpSpPr>
        <p:pic>
          <p:nvPicPr>
            <p:cNvPr id="10" name="Picture 9"/>
            <p:cNvPicPr>
              <a:picLocks noChangeAspect="1"/>
            </p:cNvPicPr>
            <p:nvPr/>
          </p:nvPicPr>
          <p:blipFill>
            <a:blip r:embed="rId12"/>
            <a:stretch>
              <a:fillRect/>
            </a:stretch>
          </p:blipFill>
          <p:spPr>
            <a:xfrm>
              <a:off x="3658674" y="4665602"/>
              <a:ext cx="5249008" cy="1462292"/>
            </a:xfrm>
            <a:prstGeom prst="rect">
              <a:avLst/>
            </a:prstGeom>
          </p:spPr>
        </p:pic>
        <p:sp>
          <p:nvSpPr>
            <p:cNvPr id="43" name="Rectangle 42"/>
            <p:cNvSpPr/>
            <p:nvPr/>
          </p:nvSpPr>
          <p:spPr>
            <a:xfrm>
              <a:off x="5686906" y="5368672"/>
              <a:ext cx="1236408" cy="3603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461490" y="4693754"/>
              <a:ext cx="371767" cy="1557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44"/>
          <p:cNvPicPr>
            <a:picLocks noChangeAspect="1"/>
          </p:cNvPicPr>
          <p:nvPr/>
        </p:nvPicPr>
        <p:blipFill>
          <a:blip r:embed="rId13"/>
          <a:stretch>
            <a:fillRect/>
          </a:stretch>
        </p:blipFill>
        <p:spPr>
          <a:xfrm>
            <a:off x="7406671" y="3055837"/>
            <a:ext cx="4101085" cy="1581371"/>
          </a:xfrm>
          <a:prstGeom prst="rect">
            <a:avLst/>
          </a:prstGeom>
        </p:spPr>
      </p:pic>
      <p:sp>
        <p:nvSpPr>
          <p:cNvPr id="46" name="Right Arrow 45"/>
          <p:cNvSpPr/>
          <p:nvPr/>
        </p:nvSpPr>
        <p:spPr>
          <a:xfrm>
            <a:off x="6792686" y="4232959"/>
            <a:ext cx="512866" cy="209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0744"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0744" y="1569044"/>
            <a:ext cx="6929210" cy="506730"/>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3. In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navigation pane,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Users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and then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Add users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7" name="Picture 6"/>
          <p:cNvPicPr>
            <a:picLocks noChangeAspect="1"/>
          </p:cNvPicPr>
          <p:nvPr/>
        </p:nvPicPr>
        <p:blipFill>
          <a:blip r:embed="rId11"/>
          <a:stretch>
            <a:fillRect/>
          </a:stretch>
        </p:blipFill>
        <p:spPr>
          <a:xfrm>
            <a:off x="1554004" y="2243631"/>
            <a:ext cx="2100556" cy="3480921"/>
          </a:xfrm>
          <a:prstGeom prst="rect">
            <a:avLst/>
          </a:prstGeom>
        </p:spPr>
      </p:pic>
      <p:pic>
        <p:nvPicPr>
          <p:cNvPr id="10" name="Picture 9"/>
          <p:cNvPicPr>
            <a:picLocks noChangeAspect="1"/>
          </p:cNvPicPr>
          <p:nvPr/>
        </p:nvPicPr>
        <p:blipFill>
          <a:blip r:embed="rId12"/>
          <a:stretch>
            <a:fillRect/>
          </a:stretch>
        </p:blipFill>
        <p:spPr>
          <a:xfrm>
            <a:off x="4193674" y="3158663"/>
            <a:ext cx="7411485" cy="1476581"/>
          </a:xfrm>
          <a:prstGeom prst="rect">
            <a:avLst/>
          </a:prstGeom>
        </p:spPr>
      </p:pic>
      <p:sp>
        <p:nvSpPr>
          <p:cNvPr id="41" name="Right Arrow 40"/>
          <p:cNvSpPr/>
          <p:nvPr/>
        </p:nvSpPr>
        <p:spPr>
          <a:xfrm>
            <a:off x="3736588" y="3798238"/>
            <a:ext cx="375058" cy="197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687129" y="1686255"/>
            <a:ext cx="4025703" cy="922020"/>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4. On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Details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page, do the following:</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User name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type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Administrator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37185"/>
          </a:xfrm>
          <a:prstGeom prst="rect">
            <a:avLst/>
          </a:prstGeom>
          <a:noFill/>
        </p:spPr>
        <p:txBody>
          <a:bodyPr wrap="square" rtlCol="0">
            <a:spAutoFit/>
          </a:bodyPr>
          <a:lstStyle/>
          <a:p>
            <a:pPr indent="0">
              <a:buFont typeface="+mj-lt"/>
              <a:buNone/>
            </a:pPr>
            <a:r>
              <a:rPr lang="en-US" altLang="ko-KR" sz="1600"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sz="1600"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2" name="Group 11"/>
          <p:cNvGrpSpPr/>
          <p:nvPr/>
        </p:nvGrpSpPr>
        <p:grpSpPr>
          <a:xfrm>
            <a:off x="1895906" y="3101616"/>
            <a:ext cx="9391650" cy="1590675"/>
            <a:chOff x="1895906" y="3101616"/>
            <a:chExt cx="9391650" cy="1590675"/>
          </a:xfrm>
        </p:grpSpPr>
        <p:pic>
          <p:nvPicPr>
            <p:cNvPr id="10" name="Picture 9"/>
            <p:cNvPicPr>
              <a:picLocks noChangeAspect="1"/>
            </p:cNvPicPr>
            <p:nvPr/>
          </p:nvPicPr>
          <p:blipFill>
            <a:blip r:embed="rId11"/>
            <a:stretch>
              <a:fillRect/>
            </a:stretch>
          </p:blipFill>
          <p:spPr>
            <a:xfrm>
              <a:off x="1895906" y="3101616"/>
              <a:ext cx="9391650" cy="1590675"/>
            </a:xfrm>
            <a:prstGeom prst="rect">
              <a:avLst/>
            </a:prstGeom>
          </p:spPr>
        </p:pic>
        <p:sp>
          <p:nvSpPr>
            <p:cNvPr id="11" name="Rectangle 10"/>
            <p:cNvSpPr/>
            <p:nvPr/>
          </p:nvSpPr>
          <p:spPr>
            <a:xfrm>
              <a:off x="3447469" y="3855283"/>
              <a:ext cx="1898972" cy="3901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10054414" cy="1753235"/>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 Select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check box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Password - AWS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Management Console access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select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Custom password</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and then type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password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in the text box.</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Require password reset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check box is optionally</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d.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Next: Permissions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0" name="Group 9"/>
          <p:cNvGrpSpPr/>
          <p:nvPr/>
        </p:nvGrpSpPr>
        <p:grpSpPr>
          <a:xfrm>
            <a:off x="3801617" y="3231414"/>
            <a:ext cx="4963122" cy="2981095"/>
            <a:chOff x="3801617" y="3138704"/>
            <a:chExt cx="4963122" cy="2981095"/>
          </a:xfrm>
        </p:grpSpPr>
        <p:pic>
          <p:nvPicPr>
            <p:cNvPr id="3" name="Picture 2"/>
            <p:cNvPicPr>
              <a:picLocks noChangeAspect="1"/>
            </p:cNvPicPr>
            <p:nvPr/>
          </p:nvPicPr>
          <p:blipFill>
            <a:blip r:embed="rId11"/>
            <a:stretch>
              <a:fillRect/>
            </a:stretch>
          </p:blipFill>
          <p:spPr>
            <a:xfrm>
              <a:off x="3801617" y="3138704"/>
              <a:ext cx="4963122" cy="2968785"/>
            </a:xfrm>
            <a:prstGeom prst="rect">
              <a:avLst/>
            </a:prstGeom>
          </p:spPr>
        </p:pic>
        <p:sp>
          <p:nvSpPr>
            <p:cNvPr id="7" name="Rectangle 6"/>
            <p:cNvSpPr/>
            <p:nvPr/>
          </p:nvSpPr>
          <p:spPr>
            <a:xfrm>
              <a:off x="5015349" y="3896954"/>
              <a:ext cx="2887680" cy="2498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074445" y="4397907"/>
              <a:ext cx="775849" cy="865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215813" y="4535067"/>
              <a:ext cx="1483567" cy="3334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145653" y="5002221"/>
              <a:ext cx="3909775" cy="381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903029" y="5869980"/>
              <a:ext cx="861710" cy="2498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687129" y="1686255"/>
            <a:ext cx="4025703" cy="1753235"/>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5. On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Permissions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page, do the following</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Add user</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to group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Create group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3" name="Group 12"/>
          <p:cNvGrpSpPr/>
          <p:nvPr/>
        </p:nvGrpSpPr>
        <p:grpSpPr>
          <a:xfrm>
            <a:off x="4222538" y="3021829"/>
            <a:ext cx="6615559" cy="3077004"/>
            <a:chOff x="2975398" y="3023734"/>
            <a:chExt cx="6615559" cy="3077004"/>
          </a:xfrm>
        </p:grpSpPr>
        <p:pic>
          <p:nvPicPr>
            <p:cNvPr id="3" name="Picture 2"/>
            <p:cNvPicPr>
              <a:picLocks noChangeAspect="1"/>
            </p:cNvPicPr>
            <p:nvPr/>
          </p:nvPicPr>
          <p:blipFill>
            <a:blip r:embed="rId11"/>
            <a:stretch>
              <a:fillRect/>
            </a:stretch>
          </p:blipFill>
          <p:spPr>
            <a:xfrm>
              <a:off x="2975398" y="3023734"/>
              <a:ext cx="6615559" cy="3077004"/>
            </a:xfrm>
            <a:prstGeom prst="rect">
              <a:avLst/>
            </a:prstGeom>
          </p:spPr>
        </p:pic>
        <p:sp>
          <p:nvSpPr>
            <p:cNvPr id="7" name="Rectangle 6"/>
            <p:cNvSpPr/>
            <p:nvPr/>
          </p:nvSpPr>
          <p:spPr>
            <a:xfrm>
              <a:off x="3060441" y="3896954"/>
              <a:ext cx="1954908" cy="6657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660713" y="5346309"/>
              <a:ext cx="1013924" cy="3360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pro</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viders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440815" y="1920558"/>
            <a:ext cx="10104120" cy="239966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Google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Amazon Web Services (AWS)</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Microsoft Azure</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IBM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Alibaba Cloud</a:t>
            </a:r>
            <a:endParaRPr dirty="0" smtClean="0">
              <a:latin typeface="Times New Roman Regular" panose="02020603050405020304" charset="0"/>
              <a:ea typeface="NanumBarunGothic" panose="020B0603020101020101" pitchFamily="50" charset="-127"/>
              <a:cs typeface="Times New Roman Regular" panose="0202060305040502030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59" y="1569044"/>
            <a:ext cx="10054415" cy="1337945"/>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 In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group</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dialog box,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Group name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type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Administrators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d. Select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check box for the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AdministratorAccess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policy.</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group</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30" name="Group 29"/>
          <p:cNvGrpSpPr/>
          <p:nvPr/>
        </p:nvGrpSpPr>
        <p:grpSpPr>
          <a:xfrm>
            <a:off x="2576479" y="2940182"/>
            <a:ext cx="8011643" cy="3343742"/>
            <a:chOff x="2575844" y="2825247"/>
            <a:chExt cx="8011643" cy="3343742"/>
          </a:xfrm>
        </p:grpSpPr>
        <p:pic>
          <p:nvPicPr>
            <p:cNvPr id="11" name="Picture 10"/>
            <p:cNvPicPr>
              <a:picLocks noChangeAspect="1"/>
            </p:cNvPicPr>
            <p:nvPr/>
          </p:nvPicPr>
          <p:blipFill>
            <a:blip r:embed="rId11"/>
            <a:stretch>
              <a:fillRect/>
            </a:stretch>
          </p:blipFill>
          <p:spPr>
            <a:xfrm>
              <a:off x="2575844" y="2825247"/>
              <a:ext cx="8011643" cy="3343742"/>
            </a:xfrm>
            <a:prstGeom prst="rect">
              <a:avLst/>
            </a:prstGeom>
          </p:spPr>
        </p:pic>
        <p:sp>
          <p:nvSpPr>
            <p:cNvPr id="14" name="Rectangle 13"/>
            <p:cNvSpPr/>
            <p:nvPr/>
          </p:nvSpPr>
          <p:spPr>
            <a:xfrm>
              <a:off x="2757206" y="3275044"/>
              <a:ext cx="2458607" cy="2403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620352" y="4257870"/>
              <a:ext cx="2744750" cy="1461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974424" y="5990253"/>
              <a:ext cx="584714" cy="1719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687129" y="1686255"/>
            <a:ext cx="9817516" cy="922020"/>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 Select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check box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Administrators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group.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Refresh</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if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group does not show in the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list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g.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Next: Tags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34" name="Group 33"/>
          <p:cNvGrpSpPr/>
          <p:nvPr/>
        </p:nvGrpSpPr>
        <p:grpSpPr>
          <a:xfrm>
            <a:off x="3308287" y="2608685"/>
            <a:ext cx="5595766" cy="3555226"/>
            <a:chOff x="3308287" y="2593445"/>
            <a:chExt cx="5595766" cy="3555226"/>
          </a:xfrm>
        </p:grpSpPr>
        <p:pic>
          <p:nvPicPr>
            <p:cNvPr id="30" name="Picture 29"/>
            <p:cNvPicPr>
              <a:picLocks noChangeAspect="1"/>
            </p:cNvPicPr>
            <p:nvPr/>
          </p:nvPicPr>
          <p:blipFill>
            <a:blip r:embed="rId11"/>
            <a:stretch>
              <a:fillRect/>
            </a:stretch>
          </p:blipFill>
          <p:spPr>
            <a:xfrm>
              <a:off x="3308287" y="2593445"/>
              <a:ext cx="5595766" cy="3555226"/>
            </a:xfrm>
            <a:prstGeom prst="rect">
              <a:avLst/>
            </a:prstGeom>
          </p:spPr>
        </p:pic>
        <p:sp>
          <p:nvSpPr>
            <p:cNvPr id="33" name="Rectangle 32"/>
            <p:cNvSpPr/>
            <p:nvPr/>
          </p:nvSpPr>
          <p:spPr>
            <a:xfrm>
              <a:off x="4022683" y="2845650"/>
              <a:ext cx="605301" cy="2147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353990" y="3679188"/>
              <a:ext cx="3317398" cy="1947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255674" y="5902981"/>
              <a:ext cx="605301" cy="2147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1" y="1839860"/>
            <a:ext cx="4311964" cy="2999740"/>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6.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Tags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page is optional.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Next: Reviews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7. Verify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information, then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user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8. It's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optional to download a .csv file or send an email with login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information. Then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Close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u="sng"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2" name="Group 11"/>
          <p:cNvGrpSpPr/>
          <p:nvPr/>
        </p:nvGrpSpPr>
        <p:grpSpPr>
          <a:xfrm>
            <a:off x="6018825" y="1662077"/>
            <a:ext cx="5590050" cy="4469754"/>
            <a:chOff x="6018825" y="1662077"/>
            <a:chExt cx="5590050" cy="4469754"/>
          </a:xfrm>
        </p:grpSpPr>
        <p:pic>
          <p:nvPicPr>
            <p:cNvPr id="10" name="Picture 9"/>
            <p:cNvPicPr>
              <a:picLocks noChangeAspect="1"/>
            </p:cNvPicPr>
            <p:nvPr/>
          </p:nvPicPr>
          <p:blipFill>
            <a:blip r:embed="rId11"/>
            <a:stretch>
              <a:fillRect/>
            </a:stretch>
          </p:blipFill>
          <p:spPr>
            <a:xfrm>
              <a:off x="6018825" y="1662077"/>
              <a:ext cx="5590050" cy="4469754"/>
            </a:xfrm>
            <a:prstGeom prst="rect">
              <a:avLst/>
            </a:prstGeom>
          </p:spPr>
        </p:pic>
        <p:sp>
          <p:nvSpPr>
            <p:cNvPr id="11" name="Rectangle 10"/>
            <p:cNvSpPr/>
            <p:nvPr/>
          </p:nvSpPr>
          <p:spPr>
            <a:xfrm>
              <a:off x="10926146" y="5902023"/>
              <a:ext cx="664067" cy="2204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36651" y="1527373"/>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42349" y="1546555"/>
            <a:ext cx="9127729" cy="1337945"/>
          </a:xfrm>
          <a:prstGeom prst="rect">
            <a:avLst/>
          </a:prstGeom>
        </p:spPr>
        <p:txBody>
          <a:bodyPr wrap="square">
            <a:spAutoFit/>
          </a:bodyPr>
          <a:lstStyle/>
          <a:p>
            <a:pPr lvl="0">
              <a:lnSpc>
                <a:spcPct val="150000"/>
              </a:lnSpc>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Sign in AWS Management Console as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Administror</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user</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nSpc>
                <a:spcPct val="150000"/>
              </a:lnSpc>
              <a:buAutoNum type="arabicPeriod"/>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First, we need to find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Account ID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for sign in as IAM user</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Click the account name (top-right) and copy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Account ID</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Then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Sign out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3" name="Picture 2"/>
          <p:cNvPicPr>
            <a:picLocks noChangeAspect="1"/>
          </p:cNvPicPr>
          <p:nvPr/>
        </p:nvPicPr>
        <p:blipFill>
          <a:blip r:embed="rId11"/>
          <a:stretch>
            <a:fillRect/>
          </a:stretch>
        </p:blipFill>
        <p:spPr>
          <a:xfrm>
            <a:off x="5001138" y="2940179"/>
            <a:ext cx="2499709" cy="3208468"/>
          </a:xfrm>
          <a:prstGeom prst="rect">
            <a:avLst/>
          </a:prstGeom>
        </p:spPr>
      </p:pic>
      <p:sp>
        <p:nvSpPr>
          <p:cNvPr id="10" name="Rectangle 9"/>
          <p:cNvSpPr/>
          <p:nvPr/>
        </p:nvSpPr>
        <p:spPr>
          <a:xfrm>
            <a:off x="6923315" y="2977384"/>
            <a:ext cx="466530" cy="1950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624734" y="3370955"/>
            <a:ext cx="186612" cy="1746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563857" y="5716328"/>
            <a:ext cx="825987" cy="311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63304" y="1568780"/>
            <a:ext cx="4025703" cy="922020"/>
          </a:xfrm>
          <a:prstGeom prst="rect">
            <a:avLst/>
          </a:prstGeom>
        </p:spPr>
        <p:txBody>
          <a:bodyPr wrap="square">
            <a:spAutoFit/>
          </a:bodyPr>
          <a:lstStyle/>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 Sign in as Administrator</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Sign in to the Console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3" name="Picture 2"/>
          <p:cNvPicPr>
            <a:picLocks noChangeAspect="1"/>
          </p:cNvPicPr>
          <p:nvPr/>
        </p:nvPicPr>
        <p:blipFill>
          <a:blip r:embed="rId11"/>
          <a:stretch>
            <a:fillRect/>
          </a:stretch>
        </p:blipFill>
        <p:spPr>
          <a:xfrm>
            <a:off x="1559624" y="2682856"/>
            <a:ext cx="10044086" cy="2729770"/>
          </a:xfrm>
          <a:prstGeom prst="rect">
            <a:avLst/>
          </a:prstGeom>
        </p:spPr>
      </p:pic>
      <p:sp>
        <p:nvSpPr>
          <p:cNvPr id="7" name="Rectangle 6"/>
          <p:cNvSpPr/>
          <p:nvPr/>
        </p:nvSpPr>
        <p:spPr>
          <a:xfrm>
            <a:off x="10291665" y="3097763"/>
            <a:ext cx="1045029" cy="2799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004" y="1411708"/>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3845" y="1478280"/>
            <a:ext cx="5091430" cy="1337945"/>
          </a:xfrm>
          <a:prstGeom prst="rect">
            <a:avLst/>
          </a:prstGeom>
        </p:spPr>
        <p:txBody>
          <a:bodyPr wrap="square">
            <a:spAutoFit/>
          </a:bodyPr>
          <a:lstStyle/>
          <a:p>
            <a:pPr lvl="0">
              <a:lnSpc>
                <a:spcPct val="150000"/>
              </a:lnSpc>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IAM user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 Paste the Account ID that have been found earlier.</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d.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Next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2" name="Group 11"/>
          <p:cNvGrpSpPr/>
          <p:nvPr/>
        </p:nvGrpSpPr>
        <p:grpSpPr>
          <a:xfrm>
            <a:off x="6965744" y="1726380"/>
            <a:ext cx="2347288" cy="4341148"/>
            <a:chOff x="6965744" y="1726380"/>
            <a:chExt cx="2347288" cy="4341148"/>
          </a:xfrm>
        </p:grpSpPr>
        <p:grpSp>
          <p:nvGrpSpPr>
            <p:cNvPr id="11" name="Group 10"/>
            <p:cNvGrpSpPr/>
            <p:nvPr/>
          </p:nvGrpSpPr>
          <p:grpSpPr>
            <a:xfrm>
              <a:off x="6965744" y="1726380"/>
              <a:ext cx="2347288" cy="4341148"/>
              <a:chOff x="6965744" y="1726380"/>
              <a:chExt cx="2347288" cy="4341148"/>
            </a:xfrm>
          </p:grpSpPr>
          <p:pic>
            <p:nvPicPr>
              <p:cNvPr id="3" name="Picture 2"/>
              <p:cNvPicPr>
                <a:picLocks noChangeAspect="1"/>
              </p:cNvPicPr>
              <p:nvPr/>
            </p:nvPicPr>
            <p:blipFill>
              <a:blip r:embed="rId11"/>
              <a:stretch>
                <a:fillRect/>
              </a:stretch>
            </p:blipFill>
            <p:spPr>
              <a:xfrm>
                <a:off x="6965744" y="1726380"/>
                <a:ext cx="2347288" cy="4341148"/>
              </a:xfrm>
              <a:prstGeom prst="rect">
                <a:avLst/>
              </a:prstGeom>
            </p:spPr>
          </p:pic>
          <p:sp>
            <p:nvSpPr>
              <p:cNvPr id="31" name="Rectangle 30"/>
              <p:cNvSpPr/>
              <p:nvPr/>
            </p:nvSpPr>
            <p:spPr>
              <a:xfrm>
                <a:off x="7057035" y="4149173"/>
                <a:ext cx="808671" cy="279919"/>
              </a:xfrm>
              <a:prstGeom prst="rect">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p:cNvSpPr/>
            <p:nvPr/>
          </p:nvSpPr>
          <p:spPr>
            <a:xfrm>
              <a:off x="7057035" y="3337858"/>
              <a:ext cx="2128882" cy="5547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004" y="1411708"/>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3845" y="1431290"/>
            <a:ext cx="6533515" cy="1753235"/>
          </a:xfrm>
          <a:prstGeom prst="rect">
            <a:avLst/>
          </a:prstGeom>
        </p:spPr>
        <p:txBody>
          <a:bodyPr wrap="square">
            <a:spAutoFit/>
          </a:bodyPr>
          <a:lstStyle/>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 Enter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IAM user name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Administrator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 Enter password that has been set when create Administrator user.</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g.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Remember this account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check box is optional.</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h.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Sign in</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9" name="TextBox 38"/>
          <p:cNvSpPr txBox="1"/>
          <p:nvPr/>
        </p:nvSpPr>
        <p:spPr>
          <a:xfrm>
            <a:off x="1879590" y="483363"/>
            <a:ext cx="3135759" cy="368300"/>
          </a:xfrm>
          <a:prstGeom prst="rect">
            <a:avLst/>
          </a:prstGeom>
          <a:noFill/>
        </p:spPr>
        <p:txBody>
          <a:bodyPr wrap="square" rtlCol="0">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IAM 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32" name="Group 31"/>
          <p:cNvGrpSpPr/>
          <p:nvPr/>
        </p:nvGrpSpPr>
        <p:grpSpPr>
          <a:xfrm>
            <a:off x="8709876" y="1565228"/>
            <a:ext cx="2657054" cy="4348293"/>
            <a:chOff x="6786461" y="1559513"/>
            <a:chExt cx="2657054" cy="4348293"/>
          </a:xfrm>
        </p:grpSpPr>
        <p:grpSp>
          <p:nvGrpSpPr>
            <p:cNvPr id="13" name="Group 12"/>
            <p:cNvGrpSpPr/>
            <p:nvPr/>
          </p:nvGrpSpPr>
          <p:grpSpPr>
            <a:xfrm>
              <a:off x="6787574" y="1559513"/>
              <a:ext cx="2655941" cy="4348293"/>
              <a:chOff x="6787574" y="1559513"/>
              <a:chExt cx="2655941" cy="4348293"/>
            </a:xfrm>
          </p:grpSpPr>
          <p:pic>
            <p:nvPicPr>
              <p:cNvPr id="7" name="Picture 6"/>
              <p:cNvPicPr>
                <a:picLocks noChangeAspect="1"/>
              </p:cNvPicPr>
              <p:nvPr/>
            </p:nvPicPr>
            <p:blipFill>
              <a:blip r:embed="rId11"/>
              <a:stretch>
                <a:fillRect/>
              </a:stretch>
            </p:blipFill>
            <p:spPr>
              <a:xfrm>
                <a:off x="6787574" y="1559513"/>
                <a:ext cx="2655941" cy="4348293"/>
              </a:xfrm>
              <a:prstGeom prst="rect">
                <a:avLst/>
              </a:prstGeom>
            </p:spPr>
          </p:pic>
          <p:sp>
            <p:nvSpPr>
              <p:cNvPr id="10" name="Rectangle 9"/>
              <p:cNvSpPr/>
              <p:nvPr/>
            </p:nvSpPr>
            <p:spPr>
              <a:xfrm>
                <a:off x="6876661" y="3023118"/>
                <a:ext cx="886408" cy="20843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6876661" y="3685592"/>
              <a:ext cx="746449" cy="1790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23784" y="4360506"/>
              <a:ext cx="746449" cy="1790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786461" y="4621759"/>
              <a:ext cx="1461799" cy="2352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713308" y="5035421"/>
              <a:ext cx="746449" cy="1790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11337" y="3001168"/>
            <a:ext cx="8569325" cy="855663"/>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2</a:t>
            </a:r>
            <a:r>
              <a:rPr lang="en-US" altLang="ko-KR" sz="54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 AWS Network Firewall</a:t>
            </a:r>
            <a:endPar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0" name="TextBox 29"/>
          <p:cNvSpPr txBox="1"/>
          <p:nvPr/>
        </p:nvSpPr>
        <p:spPr>
          <a:xfrm>
            <a:off x="1815207" y="480280"/>
            <a:ext cx="3502560" cy="368300"/>
          </a:xfrm>
          <a:prstGeom prst="rect">
            <a:avLst/>
          </a:prstGeom>
          <a:noFill/>
        </p:spPr>
        <p:txBody>
          <a:bodyPr wrap="square" rtlCol="0">
            <a:spAutoFit/>
          </a:bodyPr>
          <a:lstStyle/>
          <a:p>
            <a:pPr indent="0">
              <a:buFont typeface="+mj-lt"/>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rPr>
              <a:t>What is AWS Network Firewall</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613726" y="1577286"/>
            <a:ext cx="9438597" cy="1753235"/>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firewall is a network security device that monitors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incoming</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and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outgoing</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network traffic and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permits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blocks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data packets based on a set of security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rules.</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Its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purpose is to establish a barrier between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an internal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network and incoming traffic from external sources (such as the internet) in order to block malicious traffic like viruses and hackers.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6487" y="3231596"/>
            <a:ext cx="5079365" cy="3047619"/>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645663" y="1748559"/>
            <a:ext cx="5160298" cy="2999740"/>
          </a:xfrm>
          <a:prstGeom prst="rect">
            <a:avLst/>
          </a:prstGeom>
        </p:spPr>
        <p:txBody>
          <a:bodyPr wrap="square">
            <a:spAutoFit/>
          </a:bodyPr>
          <a:lstStyle/>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cloud firewall is a security product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that (like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 traditional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firewall)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filters out potentially malicious network traffic</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Cloud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firewalls are hosted in the cloud. This cloud-delivered model for firewalls is also called firewall-as-a-service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FWaaS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AWS Network Firewall is a cloud firewall.</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7" name="Picture 6"/>
          <p:cNvPicPr>
            <a:picLocks noChangeAspect="1"/>
          </p:cNvPicPr>
          <p:nvPr/>
        </p:nvPicPr>
        <p:blipFill>
          <a:blip r:embed="rId11"/>
          <a:stretch>
            <a:fillRect/>
          </a:stretch>
        </p:blipFill>
        <p:spPr>
          <a:xfrm>
            <a:off x="7116927" y="1872384"/>
            <a:ext cx="4227785" cy="3167504"/>
          </a:xfrm>
          <a:prstGeom prst="rect">
            <a:avLst/>
          </a:prstGeom>
        </p:spPr>
      </p:pic>
      <p:sp>
        <p:nvSpPr>
          <p:cNvPr id="31" name="TextBox 30"/>
          <p:cNvSpPr txBox="1"/>
          <p:nvPr/>
        </p:nvSpPr>
        <p:spPr>
          <a:xfrm>
            <a:off x="1815207" y="480280"/>
            <a:ext cx="3502560" cy="368300"/>
          </a:xfrm>
          <a:prstGeom prst="rect">
            <a:avLst/>
          </a:prstGeom>
          <a:noFill/>
        </p:spPr>
        <p:txBody>
          <a:bodyPr wrap="square" rtlCol="0">
            <a:spAutoFit/>
          </a:bodyPr>
          <a:lstStyle/>
          <a:p>
            <a:pPr indent="0">
              <a:buFont typeface="+mj-lt"/>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rPr>
              <a:t>What is AWS Network Firewall</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Example of 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853565"/>
            <a:ext cx="10104120" cy="1938020"/>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Regular" panose="02020603050405020304" charset="0"/>
                <a:ea typeface="NanumBarunGothic" panose="020B0603020101020101" pitchFamily="50" charset="-127"/>
                <a:cs typeface="Times New Roman Regular" panose="02020603050405020304" charset="0"/>
              </a:rPr>
              <a:t>Today, there are several examples of cloud computing applications used by both businesses</a:t>
            </a:r>
            <a:r>
              <a:rPr lang="vi-VN" dirty="0" smtClean="0">
                <a:latin typeface="Times New Roman Regular" panose="02020603050405020304" charset="0"/>
                <a:ea typeface="NanumBarunGothic" panose="020B0603020101020101" pitchFamily="50" charset="-127"/>
                <a:cs typeface="Times New Roman Regular" panose="02020603050405020304" charset="0"/>
              </a:rPr>
              <a:t>  </a:t>
            </a:r>
            <a:r>
              <a:rPr dirty="0" smtClean="0">
                <a:latin typeface="Times New Roman Regular" panose="02020603050405020304" charset="0"/>
                <a:ea typeface="NanumBarunGothic" panose="020B0603020101020101" pitchFamily="50" charset="-127"/>
                <a:cs typeface="Times New Roman Regular" panose="02020603050405020304" charset="0"/>
              </a:rPr>
              <a:t> and individuals. One type of cloud service would be streaming platforms for audio or video, where the actual media files are stored remotely. Another would be data storage platforms </a:t>
            </a:r>
            <a:r>
              <a:rPr lang="vi-VN" dirty="0" smtClean="0">
                <a:latin typeface="Times New Roman Regular" panose="02020603050405020304" charset="0"/>
                <a:ea typeface="NanumBarunGothic" panose="020B0603020101020101" pitchFamily="50" charset="-127"/>
                <a:cs typeface="Times New Roman Regular" panose="02020603050405020304" charset="0"/>
              </a:rPr>
              <a:t>     </a:t>
            </a:r>
            <a:r>
              <a:rPr dirty="0" smtClean="0">
                <a:latin typeface="Times New Roman Regular" panose="02020603050405020304" charset="0"/>
                <a:ea typeface="NanumBarunGothic" panose="020B0603020101020101" pitchFamily="50" charset="-127"/>
                <a:cs typeface="Times New Roman Regular" panose="02020603050405020304" charset="0"/>
              </a:rPr>
              <a:t>like Google Drive, Dropbox, OneDrive, or Box.</a:t>
            </a:r>
            <a:endParaRPr dirty="0" smtClean="0">
              <a:latin typeface="Times New Roman Regular" panose="02020603050405020304" charset="0"/>
              <a:ea typeface="NanumBarunGothic" panose="020B0603020101020101" pitchFamily="50" charset="-127"/>
              <a:cs typeface="Times New Roman Regular" panose="02020603050405020304" charset="0"/>
            </a:endParaRPr>
          </a:p>
        </p:txBody>
      </p:sp>
      <p:pic>
        <p:nvPicPr>
          <p:cNvPr id="15" name="Picture 14"/>
          <p:cNvPicPr>
            <a:picLocks noChangeAspect="1"/>
          </p:cNvPicPr>
          <p:nvPr/>
        </p:nvPicPr>
        <p:blipFill>
          <a:blip r:embed="rId8"/>
          <a:stretch>
            <a:fillRect/>
          </a:stretch>
        </p:blipFill>
        <p:spPr>
          <a:xfrm>
            <a:off x="3314700" y="3864610"/>
            <a:ext cx="6151245" cy="2310765"/>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613515" y="1577299"/>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613726" y="1577286"/>
            <a:ext cx="9438597" cy="1337945"/>
          </a:xfrm>
          <a:prstGeom prst="rect">
            <a:avLst/>
          </a:prstGeom>
        </p:spPr>
        <p:txBody>
          <a:bodyPr wrap="square">
            <a:spAutoFit/>
          </a:bodyPr>
          <a:lstStyle/>
          <a:p>
            <a:pPr lvl="0" indent="0" algn="just">
              <a:lnSpc>
                <a:spcPct val="150000"/>
              </a:lnSpc>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AWS Network Firewall is a </a:t>
            </a:r>
            <a:r>
              <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managed, network firewall and intrusion detection and prevention service for your virtual private cloud (VPC) that you created in Amazon Virtual Private Cloud (Amazon VPC).</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89027" y="2636192"/>
            <a:ext cx="3434286" cy="3434286"/>
          </a:xfrm>
          <a:prstGeom prst="rect">
            <a:avLst/>
          </a:prstGeom>
        </p:spPr>
      </p:pic>
      <p:sp>
        <p:nvSpPr>
          <p:cNvPr id="30" name="TextBox 29"/>
          <p:cNvSpPr txBox="1"/>
          <p:nvPr/>
        </p:nvSpPr>
        <p:spPr>
          <a:xfrm>
            <a:off x="1815207" y="480280"/>
            <a:ext cx="3502560" cy="368300"/>
          </a:xfrm>
          <a:prstGeom prst="rect">
            <a:avLst/>
          </a:prstGeom>
          <a:noFill/>
        </p:spPr>
        <p:txBody>
          <a:bodyPr wrap="square" rtlCol="0">
            <a:spAutoFit/>
          </a:bodyPr>
          <a:lstStyle/>
          <a:p>
            <a:pPr indent="0">
              <a:buFont typeface="+mj-lt"/>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rPr>
              <a:t>What is AWS Network Firewall</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4"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직사각형 32"/>
          <p:cNvSpPr/>
          <p:nvPr/>
        </p:nvSpPr>
        <p:spPr>
          <a:xfrm>
            <a:off x="1554480" y="1569085"/>
            <a:ext cx="6532880" cy="1753235"/>
          </a:xfrm>
          <a:prstGeom prst="rect">
            <a:avLst/>
          </a:prstGeom>
        </p:spPr>
        <p:txBody>
          <a:bodyPr wrap="square">
            <a:spAutoFit/>
          </a:bodyPr>
          <a:lstStyle/>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The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firewall protects the subnets within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 specific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VPC by filtering traffic going between the subnets and locations outside of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this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VPC.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This example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figure depicts the placement of a firewall in a very simple architecture.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3" name="Picture 2"/>
          <p:cNvPicPr>
            <a:picLocks noChangeAspect="1"/>
          </p:cNvPicPr>
          <p:nvPr/>
        </p:nvPicPr>
        <p:blipFill>
          <a:blip r:embed="rId11"/>
          <a:stretch>
            <a:fillRect/>
          </a:stretch>
        </p:blipFill>
        <p:spPr>
          <a:xfrm>
            <a:off x="8301089" y="1569384"/>
            <a:ext cx="3307542" cy="4222070"/>
          </a:xfrm>
          <a:prstGeom prst="rect">
            <a:avLst/>
          </a:prstGeom>
        </p:spPr>
      </p:pic>
      <p:sp>
        <p:nvSpPr>
          <p:cNvPr id="30" name="TextBox 29"/>
          <p:cNvSpPr txBox="1"/>
          <p:nvPr/>
        </p:nvSpPr>
        <p:spPr>
          <a:xfrm>
            <a:off x="1815207" y="480280"/>
            <a:ext cx="3502560" cy="368300"/>
          </a:xfrm>
          <a:prstGeom prst="rect">
            <a:avLst/>
          </a:prstGeom>
          <a:noFill/>
        </p:spPr>
        <p:txBody>
          <a:bodyPr wrap="square" rtlCol="0">
            <a:spAutoFit/>
          </a:bodyPr>
          <a:lstStyle/>
          <a:p>
            <a:pPr indent="0">
              <a:buFont typeface="+mj-lt"/>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rPr>
              <a:t>What is AWS Network Firewall</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63985"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64177" y="1569310"/>
            <a:ext cx="9438597" cy="1753235"/>
          </a:xfrm>
          <a:prstGeom prst="rect">
            <a:avLst/>
          </a:prstGeom>
        </p:spPr>
        <p:txBody>
          <a:bodyPr wrap="square">
            <a:spAutoFit/>
          </a:bodyPr>
          <a:lstStyle/>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These are steps for configuring AWS Network Firewall</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Step 1: Create rule groups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Step 2: Create a firewall policy</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Step 3: Create a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firewall</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9438597" cy="1753235"/>
          </a:xfrm>
          <a:prstGeom prst="rect">
            <a:avLst/>
          </a:prstGeom>
        </p:spPr>
        <p:txBody>
          <a:bodyPr wrap="square">
            <a:spAutoFit/>
          </a:bodyPr>
          <a:lstStyle/>
          <a:p>
            <a:pPr lvl="0">
              <a:lnSpc>
                <a:spcPct val="150000"/>
              </a:lnSpc>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groups (stateless)</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 Open the Amazon VPC console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hlinkClick r:id="rId11"/>
              </a:rPr>
              <a:t>https://console.aws.amazon.com/vpc/</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2. In the navigation pane, under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Network Firewall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Network Firewall 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3.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
        <p:nvSpPr>
          <p:cNvPr id="10" name="Right Arrow 9"/>
          <p:cNvSpPr/>
          <p:nvPr/>
        </p:nvSpPr>
        <p:spPr>
          <a:xfrm>
            <a:off x="7364165" y="4323832"/>
            <a:ext cx="587893" cy="247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12"/>
          <a:stretch>
            <a:fillRect/>
          </a:stretch>
        </p:blipFill>
        <p:spPr>
          <a:xfrm>
            <a:off x="1648052" y="3416815"/>
            <a:ext cx="5261392" cy="2060545"/>
          </a:xfrm>
          <a:prstGeom prst="rect">
            <a:avLst/>
          </a:prstGeom>
        </p:spPr>
      </p:pic>
      <p:pic>
        <p:nvPicPr>
          <p:cNvPr id="14" name="Picture 13"/>
          <p:cNvPicPr>
            <a:picLocks noChangeAspect="1"/>
          </p:cNvPicPr>
          <p:nvPr/>
        </p:nvPicPr>
        <p:blipFill>
          <a:blip r:embed="rId13"/>
          <a:stretch>
            <a:fillRect/>
          </a:stretch>
        </p:blipFill>
        <p:spPr>
          <a:xfrm>
            <a:off x="8350900" y="3990966"/>
            <a:ext cx="3114157" cy="913575"/>
          </a:xfrm>
          <a:prstGeom prst="rect">
            <a:avLst/>
          </a:prstGeom>
        </p:spPr>
      </p:pic>
      <p:sp>
        <p:nvSpPr>
          <p:cNvPr id="30" name="Rectangle 29"/>
          <p:cNvSpPr/>
          <p:nvPr/>
        </p:nvSpPr>
        <p:spPr>
          <a:xfrm>
            <a:off x="9385982" y="4425124"/>
            <a:ext cx="1941381" cy="2401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62098" y="4370936"/>
            <a:ext cx="1123698" cy="313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47300" y="1475734"/>
            <a:ext cx="10061575" cy="2168525"/>
          </a:xfrm>
          <a:prstGeom prst="rect">
            <a:avLst/>
          </a:prstGeom>
        </p:spPr>
        <p:txBody>
          <a:bodyPr wrap="square">
            <a:spAutoFit/>
          </a:bodyPr>
          <a:lstStyle/>
          <a:p>
            <a:pPr algn="just">
              <a:lnSpc>
                <a:spcPct val="150000"/>
              </a:lnSpc>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groups (stateless)</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4. In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Create rule group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page, for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Rule group type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Stateless rule group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5. Enter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name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for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rule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group: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stateless-rg01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This name will use when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add it to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firewall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policy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late (can not change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name of a rule group after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create it).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6.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Capacity</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enter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10</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example).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43" name="Group 42"/>
          <p:cNvGrpSpPr/>
          <p:nvPr/>
        </p:nvGrpSpPr>
        <p:grpSpPr>
          <a:xfrm>
            <a:off x="5589270" y="3719830"/>
            <a:ext cx="5982970" cy="2505075"/>
            <a:chOff x="3106152" y="3418838"/>
            <a:chExt cx="6763694" cy="2819794"/>
          </a:xfrm>
        </p:grpSpPr>
        <p:pic>
          <p:nvPicPr>
            <p:cNvPr id="37" name="Picture 36"/>
            <p:cNvPicPr>
              <a:picLocks noChangeAspect="1"/>
            </p:cNvPicPr>
            <p:nvPr/>
          </p:nvPicPr>
          <p:blipFill>
            <a:blip r:embed="rId11"/>
            <a:stretch>
              <a:fillRect/>
            </a:stretch>
          </p:blipFill>
          <p:spPr>
            <a:xfrm>
              <a:off x="3106152" y="3418838"/>
              <a:ext cx="6763694" cy="2819794"/>
            </a:xfrm>
            <a:prstGeom prst="rect">
              <a:avLst/>
            </a:prstGeom>
          </p:spPr>
        </p:pic>
        <p:sp>
          <p:nvSpPr>
            <p:cNvPr id="38" name="Rectangle 37"/>
            <p:cNvSpPr/>
            <p:nvPr/>
          </p:nvSpPr>
          <p:spPr>
            <a:xfrm>
              <a:off x="6508750" y="4019550"/>
              <a:ext cx="2469712" cy="279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Rectangle 39"/>
            <p:cNvSpPr/>
            <p:nvPr/>
          </p:nvSpPr>
          <p:spPr>
            <a:xfrm>
              <a:off x="3206750" y="4870450"/>
              <a:ext cx="393700" cy="101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Rectangle 41"/>
            <p:cNvSpPr/>
            <p:nvPr/>
          </p:nvSpPr>
          <p:spPr>
            <a:xfrm>
              <a:off x="3201402" y="5645264"/>
              <a:ext cx="228582" cy="1205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61465" y="1569085"/>
            <a:ext cx="4215765" cy="3415030"/>
          </a:xfrm>
          <a:prstGeom prst="rect">
            <a:avLst/>
          </a:prstGeom>
        </p:spPr>
        <p:txBody>
          <a:bodyPr wrap="square">
            <a:spAutoFit/>
          </a:bodyPr>
          <a:lstStyle/>
          <a:p>
            <a:pPr algn="just">
              <a:lnSpc>
                <a:spcPct val="150000"/>
              </a:lnSpc>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(stateless</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7. Leave the next settings like default.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8. Adding a rule to group:</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Set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Priority</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10.</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b</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Leave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Protocol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All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(All protocols).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Source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specify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192.0.2.0/24</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d) Set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Destination</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to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Any IPv4 address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49" name="Group 48"/>
          <p:cNvGrpSpPr/>
          <p:nvPr/>
        </p:nvGrpSpPr>
        <p:grpSpPr>
          <a:xfrm>
            <a:off x="5872930" y="1770098"/>
            <a:ext cx="5455252" cy="4253982"/>
            <a:chOff x="5872930" y="1770098"/>
            <a:chExt cx="5455252" cy="4253982"/>
          </a:xfrm>
        </p:grpSpPr>
        <p:pic>
          <p:nvPicPr>
            <p:cNvPr id="30" name="Picture 29"/>
            <p:cNvPicPr>
              <a:picLocks noChangeAspect="1"/>
            </p:cNvPicPr>
            <p:nvPr/>
          </p:nvPicPr>
          <p:blipFill>
            <a:blip r:embed="rId11"/>
            <a:stretch>
              <a:fillRect/>
            </a:stretch>
          </p:blipFill>
          <p:spPr>
            <a:xfrm>
              <a:off x="5872930" y="1770098"/>
              <a:ext cx="5455252" cy="4253982"/>
            </a:xfrm>
            <a:prstGeom prst="rect">
              <a:avLst/>
            </a:prstGeom>
          </p:spPr>
        </p:pic>
        <p:sp>
          <p:nvSpPr>
            <p:cNvPr id="44" name="Rectangle 43"/>
            <p:cNvSpPr/>
            <p:nvPr/>
          </p:nvSpPr>
          <p:spPr>
            <a:xfrm>
              <a:off x="6033155" y="2639505"/>
              <a:ext cx="250023" cy="1508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971813" y="3409411"/>
              <a:ext cx="796633" cy="32360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033155" y="4062953"/>
              <a:ext cx="395925" cy="1885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033155" y="4336330"/>
              <a:ext cx="631596" cy="1208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052009" y="5339471"/>
              <a:ext cx="716437" cy="1563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6"/>
            <a:ext cx="7374936" cy="1753235"/>
          </a:xfrm>
          <a:prstGeom prst="rect">
            <a:avLst/>
          </a:prstGeom>
        </p:spPr>
        <p:txBody>
          <a:bodyPr wrap="square">
            <a:spAutoFit/>
          </a:bodyPr>
          <a:lstStyle/>
          <a:p>
            <a:pPr>
              <a:lnSpc>
                <a:spcPct val="150000"/>
              </a:lnSpc>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(stateless</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 For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Actions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Drop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Add rule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Your rule is added to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Rules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list.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9. Review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settings for the rule group, then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rule group</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38" name="Group 37"/>
          <p:cNvGrpSpPr/>
          <p:nvPr/>
        </p:nvGrpSpPr>
        <p:grpSpPr>
          <a:xfrm>
            <a:off x="1630159" y="3416682"/>
            <a:ext cx="2072929" cy="2493993"/>
            <a:chOff x="1612379" y="3226817"/>
            <a:chExt cx="2072929" cy="2493993"/>
          </a:xfrm>
        </p:grpSpPr>
        <p:pic>
          <p:nvPicPr>
            <p:cNvPr id="14" name="Picture 13"/>
            <p:cNvPicPr>
              <a:picLocks noChangeAspect="1"/>
            </p:cNvPicPr>
            <p:nvPr/>
          </p:nvPicPr>
          <p:blipFill>
            <a:blip r:embed="rId11"/>
            <a:stretch>
              <a:fillRect/>
            </a:stretch>
          </p:blipFill>
          <p:spPr>
            <a:xfrm>
              <a:off x="1612379" y="3226817"/>
              <a:ext cx="2072929" cy="2493993"/>
            </a:xfrm>
            <a:prstGeom prst="rect">
              <a:avLst/>
            </a:prstGeom>
          </p:spPr>
        </p:pic>
        <p:sp>
          <p:nvSpPr>
            <p:cNvPr id="31" name="Rectangle 30"/>
            <p:cNvSpPr/>
            <p:nvPr/>
          </p:nvSpPr>
          <p:spPr>
            <a:xfrm>
              <a:off x="1706880" y="4091940"/>
              <a:ext cx="525780" cy="2133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737360" y="5349240"/>
              <a:ext cx="861060" cy="2858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4100784" y="3873671"/>
            <a:ext cx="7410722" cy="1521546"/>
            <a:chOff x="4119834" y="3686981"/>
            <a:chExt cx="7410722" cy="1521546"/>
          </a:xfrm>
        </p:grpSpPr>
        <p:pic>
          <p:nvPicPr>
            <p:cNvPr id="30" name="Picture 29"/>
            <p:cNvPicPr>
              <a:picLocks noChangeAspect="1"/>
            </p:cNvPicPr>
            <p:nvPr/>
          </p:nvPicPr>
          <p:blipFill>
            <a:blip r:embed="rId12"/>
            <a:stretch>
              <a:fillRect/>
            </a:stretch>
          </p:blipFill>
          <p:spPr>
            <a:xfrm>
              <a:off x="4119834" y="3686981"/>
              <a:ext cx="7410722" cy="1521546"/>
            </a:xfrm>
            <a:prstGeom prst="rect">
              <a:avLst/>
            </a:prstGeom>
          </p:spPr>
        </p:pic>
        <p:sp>
          <p:nvSpPr>
            <p:cNvPr id="34" name="Rectangle 33"/>
            <p:cNvSpPr/>
            <p:nvPr/>
          </p:nvSpPr>
          <p:spPr>
            <a:xfrm>
              <a:off x="10535814" y="5012233"/>
              <a:ext cx="985049" cy="1943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ight Arrow 36"/>
          <p:cNvSpPr/>
          <p:nvPr/>
        </p:nvSpPr>
        <p:spPr>
          <a:xfrm>
            <a:off x="3744336" y="4375364"/>
            <a:ext cx="297180" cy="144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9438597" cy="922020"/>
          </a:xfrm>
          <a:prstGeom prst="rect">
            <a:avLst/>
          </a:prstGeom>
        </p:spPr>
        <p:txBody>
          <a:bodyPr wrap="square">
            <a:spAutoFit/>
          </a:bodyPr>
          <a:lstStyle/>
          <a:p>
            <a:pPr lvl="0">
              <a:lnSpc>
                <a:spcPct val="150000"/>
              </a:lnSpc>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groups (stateless)</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stateless rule group: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stateless-rg01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has shown in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Your rules group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list.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7" name="Picture 6"/>
          <p:cNvPicPr>
            <a:picLocks noChangeAspect="1"/>
          </p:cNvPicPr>
          <p:nvPr/>
        </p:nvPicPr>
        <p:blipFill>
          <a:blip r:embed="rId11"/>
          <a:stretch>
            <a:fillRect/>
          </a:stretch>
        </p:blipFill>
        <p:spPr>
          <a:xfrm>
            <a:off x="2066186" y="2780618"/>
            <a:ext cx="9030961" cy="3063668"/>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9438597" cy="1337945"/>
          </a:xfrm>
          <a:prstGeom prst="rect">
            <a:avLst/>
          </a:prstGeom>
        </p:spPr>
        <p:txBody>
          <a:bodyPr wrap="square">
            <a:spAutoFit/>
          </a:bodyPr>
          <a:lstStyle/>
          <a:p>
            <a:pPr lvl="0">
              <a:lnSpc>
                <a:spcPct val="150000"/>
              </a:lnSpc>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groups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In the navigation pane, under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Network Firewall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Network Firewall 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2</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
        <p:nvSpPr>
          <p:cNvPr id="10" name="Right Arrow 9"/>
          <p:cNvSpPr/>
          <p:nvPr/>
        </p:nvSpPr>
        <p:spPr>
          <a:xfrm>
            <a:off x="7364165" y="4323832"/>
            <a:ext cx="587893" cy="247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11"/>
          <a:stretch>
            <a:fillRect/>
          </a:stretch>
        </p:blipFill>
        <p:spPr>
          <a:xfrm>
            <a:off x="1703932" y="3311405"/>
            <a:ext cx="5261392" cy="2060545"/>
          </a:xfrm>
          <a:prstGeom prst="rect">
            <a:avLst/>
          </a:prstGeom>
        </p:spPr>
      </p:pic>
      <p:pic>
        <p:nvPicPr>
          <p:cNvPr id="14" name="Picture 13"/>
          <p:cNvPicPr>
            <a:picLocks noChangeAspect="1"/>
          </p:cNvPicPr>
          <p:nvPr/>
        </p:nvPicPr>
        <p:blipFill>
          <a:blip r:embed="rId12"/>
          <a:stretch>
            <a:fillRect/>
          </a:stretch>
        </p:blipFill>
        <p:spPr>
          <a:xfrm>
            <a:off x="8350900" y="3990966"/>
            <a:ext cx="3114157" cy="913575"/>
          </a:xfrm>
          <a:prstGeom prst="rect">
            <a:avLst/>
          </a:prstGeom>
        </p:spPr>
      </p:pic>
      <p:sp>
        <p:nvSpPr>
          <p:cNvPr id="30" name="Rectangle 29"/>
          <p:cNvSpPr/>
          <p:nvPr/>
        </p:nvSpPr>
        <p:spPr>
          <a:xfrm>
            <a:off x="9385982" y="4425124"/>
            <a:ext cx="1941381" cy="2401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62098" y="4370936"/>
            <a:ext cx="1123698" cy="3130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2713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42415" y="1527175"/>
            <a:ext cx="4494530" cy="2168525"/>
          </a:xfrm>
          <a:prstGeom prst="rect">
            <a:avLst/>
          </a:prstGeom>
        </p:spPr>
        <p:txBody>
          <a:bodyPr wrap="square">
            <a:spAutoFit/>
          </a:bodyPr>
          <a:lstStyle/>
          <a:p>
            <a:pPr algn="just">
              <a:lnSpc>
                <a:spcPct val="150000"/>
              </a:lnSpc>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groups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3.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In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rule group</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page, for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Rule group type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rule group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4</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Enter name for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rule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group: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stateful-rg01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gn="just">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5.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Capacity</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enter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10</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example).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3" name="Picture 2"/>
          <p:cNvPicPr>
            <a:picLocks noChangeAspect="1"/>
          </p:cNvPicPr>
          <p:nvPr/>
        </p:nvPicPr>
        <p:blipFill>
          <a:blip r:embed="rId11"/>
          <a:stretch>
            <a:fillRect/>
          </a:stretch>
        </p:blipFill>
        <p:spPr>
          <a:xfrm>
            <a:off x="6040856" y="1658702"/>
            <a:ext cx="5413432" cy="4393162"/>
          </a:xfrm>
          <a:prstGeom prst="rect">
            <a:avLst/>
          </a:prstGeom>
        </p:spPr>
      </p:pic>
      <p:sp>
        <p:nvSpPr>
          <p:cNvPr id="7" name="Rectangle 6"/>
          <p:cNvSpPr/>
          <p:nvPr/>
        </p:nvSpPr>
        <p:spPr>
          <a:xfrm>
            <a:off x="6209727" y="2593910"/>
            <a:ext cx="2999587" cy="48519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40307" y="3956180"/>
            <a:ext cx="617693" cy="2092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09727" y="5187820"/>
            <a:ext cx="340363" cy="2146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II.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59" y="1569044"/>
            <a:ext cx="10099965" cy="2168525"/>
          </a:xfrm>
          <a:prstGeom prst="rect">
            <a:avLst/>
          </a:prstGeom>
        </p:spPr>
        <p:txBody>
          <a:bodyPr wrap="square">
            <a:spAutoFit/>
          </a:bodyPr>
          <a:lstStyle/>
          <a:p>
            <a:pPr algn="just">
              <a:lnSpc>
                <a:spcPct val="150000"/>
              </a:lnSpc>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6. Choose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Suricata</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compatible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rules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rule group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options.</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7. Then enter this rule for the form:</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drop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tls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$HOME_NET any -&gt; $EXTERNAL_NET any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tls.sni</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content:"evil.com</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startswith</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nocase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endswith</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msg</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:"matching TLS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denylisted</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FQDNs"; priority:1;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flow:to_server</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established; sid:1; rev:1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3" name="Picture 2"/>
          <p:cNvPicPr>
            <a:picLocks noChangeAspect="1"/>
          </p:cNvPicPr>
          <p:nvPr/>
        </p:nvPicPr>
        <p:blipFill>
          <a:blip r:embed="rId11"/>
          <a:stretch>
            <a:fillRect/>
          </a:stretch>
        </p:blipFill>
        <p:spPr>
          <a:xfrm>
            <a:off x="1623212" y="3810921"/>
            <a:ext cx="9916909" cy="714475"/>
          </a:xfrm>
          <a:prstGeom prst="rect">
            <a:avLst/>
          </a:prstGeom>
        </p:spPr>
      </p:pic>
      <p:pic>
        <p:nvPicPr>
          <p:cNvPr id="7" name="Picture 6"/>
          <p:cNvPicPr>
            <a:picLocks noChangeAspect="1"/>
          </p:cNvPicPr>
          <p:nvPr/>
        </p:nvPicPr>
        <p:blipFill>
          <a:blip r:embed="rId12"/>
          <a:stretch>
            <a:fillRect/>
          </a:stretch>
        </p:blipFill>
        <p:spPr>
          <a:xfrm>
            <a:off x="2068412" y="4990626"/>
            <a:ext cx="8430802" cy="1234612"/>
          </a:xfrm>
          <a:prstGeom prst="rect">
            <a:avLst/>
          </a:prstGeom>
        </p:spPr>
      </p:pic>
      <p:sp>
        <p:nvSpPr>
          <p:cNvPr id="10" name="Rectangle 9"/>
          <p:cNvSpPr/>
          <p:nvPr/>
        </p:nvSpPr>
        <p:spPr>
          <a:xfrm>
            <a:off x="8294914" y="3810935"/>
            <a:ext cx="3245207" cy="5487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192693" y="5619864"/>
            <a:ext cx="7287208" cy="2117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80" y="1569085"/>
            <a:ext cx="8599170" cy="1337945"/>
          </a:xfrm>
          <a:prstGeom prst="rect">
            <a:avLst/>
          </a:prstGeom>
        </p:spPr>
        <p:txBody>
          <a:bodyPr wrap="square">
            <a:spAutoFit/>
          </a:bodyPr>
          <a:lstStyle/>
          <a:p>
            <a:pPr>
              <a:lnSpc>
                <a:spcPct val="150000"/>
              </a:lnSpc>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8. Choose Create </a:t>
            </a:r>
            <a:r>
              <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rule group.</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9. Both </a:t>
            </a:r>
            <a:r>
              <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group and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stateless group are listed in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Your rule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groups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page. </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3" name="Group 12"/>
          <p:cNvGrpSpPr/>
          <p:nvPr/>
        </p:nvGrpSpPr>
        <p:grpSpPr>
          <a:xfrm>
            <a:off x="5029218" y="2769281"/>
            <a:ext cx="2153903" cy="373432"/>
            <a:chOff x="5029218" y="2769281"/>
            <a:chExt cx="2153903" cy="373432"/>
          </a:xfrm>
        </p:grpSpPr>
        <p:pic>
          <p:nvPicPr>
            <p:cNvPr id="3" name="Picture 2"/>
            <p:cNvPicPr>
              <a:picLocks noChangeAspect="1"/>
            </p:cNvPicPr>
            <p:nvPr/>
          </p:nvPicPr>
          <p:blipFill>
            <a:blip r:embed="rId11"/>
            <a:stretch>
              <a:fillRect/>
            </a:stretch>
          </p:blipFill>
          <p:spPr>
            <a:xfrm>
              <a:off x="5029218" y="2769281"/>
              <a:ext cx="2153903" cy="373432"/>
            </a:xfrm>
            <a:prstGeom prst="rect">
              <a:avLst/>
            </a:prstGeom>
          </p:spPr>
        </p:pic>
        <p:sp>
          <p:nvSpPr>
            <p:cNvPr id="10" name="Rectangle 9"/>
            <p:cNvSpPr/>
            <p:nvPr/>
          </p:nvSpPr>
          <p:spPr>
            <a:xfrm>
              <a:off x="5645479" y="2870815"/>
              <a:ext cx="1501771" cy="2036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2191143" y="3513104"/>
            <a:ext cx="8184070" cy="2708812"/>
            <a:chOff x="2191143" y="3513104"/>
            <a:chExt cx="8184070" cy="2708812"/>
          </a:xfrm>
        </p:grpSpPr>
        <p:pic>
          <p:nvPicPr>
            <p:cNvPr id="7" name="Picture 6"/>
            <p:cNvPicPr>
              <a:picLocks noChangeAspect="1"/>
            </p:cNvPicPr>
            <p:nvPr/>
          </p:nvPicPr>
          <p:blipFill>
            <a:blip r:embed="rId12"/>
            <a:stretch>
              <a:fillRect/>
            </a:stretch>
          </p:blipFill>
          <p:spPr>
            <a:xfrm>
              <a:off x="2191143" y="3513104"/>
              <a:ext cx="8184070" cy="2708812"/>
            </a:xfrm>
            <a:prstGeom prst="rect">
              <a:avLst/>
            </a:prstGeom>
          </p:spPr>
        </p:pic>
        <p:sp>
          <p:nvSpPr>
            <p:cNvPr id="11" name="Rectangle 10"/>
            <p:cNvSpPr/>
            <p:nvPr/>
          </p:nvSpPr>
          <p:spPr>
            <a:xfrm>
              <a:off x="2313992" y="5467739"/>
              <a:ext cx="3969186" cy="4436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Down Arrow 11"/>
          <p:cNvSpPr/>
          <p:nvPr/>
        </p:nvSpPr>
        <p:spPr>
          <a:xfrm>
            <a:off x="6194673" y="3157570"/>
            <a:ext cx="177009" cy="3406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63943" y="1633788"/>
            <a:ext cx="9438597" cy="1337945"/>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II. Create a firewall policy</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 In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navigation pane, under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Network Firewall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Firewall policies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 In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Firewall policies page,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firewall policy</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4" name="Group 13"/>
          <p:cNvGrpSpPr/>
          <p:nvPr/>
        </p:nvGrpSpPr>
        <p:grpSpPr>
          <a:xfrm>
            <a:off x="1657996" y="3318322"/>
            <a:ext cx="5502408" cy="2514951"/>
            <a:chOff x="1657996" y="3318322"/>
            <a:chExt cx="5502408" cy="2514951"/>
          </a:xfrm>
        </p:grpSpPr>
        <p:pic>
          <p:nvPicPr>
            <p:cNvPr id="10" name="Picture 9"/>
            <p:cNvPicPr>
              <a:picLocks noChangeAspect="1"/>
            </p:cNvPicPr>
            <p:nvPr/>
          </p:nvPicPr>
          <p:blipFill>
            <a:blip r:embed="rId11"/>
            <a:stretch>
              <a:fillRect/>
            </a:stretch>
          </p:blipFill>
          <p:spPr>
            <a:xfrm>
              <a:off x="1657996" y="3318322"/>
              <a:ext cx="5502408" cy="2514951"/>
            </a:xfrm>
            <a:prstGeom prst="rect">
              <a:avLst/>
            </a:prstGeom>
          </p:spPr>
        </p:pic>
        <p:sp>
          <p:nvSpPr>
            <p:cNvPr id="11" name="Rectangle 10"/>
            <p:cNvSpPr/>
            <p:nvPr/>
          </p:nvSpPr>
          <p:spPr>
            <a:xfrm>
              <a:off x="1841412" y="4457085"/>
              <a:ext cx="910648" cy="2175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8205521" y="3736137"/>
            <a:ext cx="3300873" cy="1423234"/>
            <a:chOff x="8205521" y="3736137"/>
            <a:chExt cx="3300873" cy="1423234"/>
          </a:xfrm>
        </p:grpSpPr>
        <p:pic>
          <p:nvPicPr>
            <p:cNvPr id="7" name="Picture 6"/>
            <p:cNvPicPr>
              <a:picLocks noChangeAspect="1"/>
            </p:cNvPicPr>
            <p:nvPr/>
          </p:nvPicPr>
          <p:blipFill>
            <a:blip r:embed="rId12"/>
            <a:stretch>
              <a:fillRect/>
            </a:stretch>
          </p:blipFill>
          <p:spPr>
            <a:xfrm>
              <a:off x="8205521" y="3736137"/>
              <a:ext cx="3300873" cy="1423234"/>
            </a:xfrm>
            <a:prstGeom prst="rect">
              <a:avLst/>
            </a:prstGeom>
          </p:spPr>
        </p:pic>
        <p:sp>
          <p:nvSpPr>
            <p:cNvPr id="12" name="Rectangle 11"/>
            <p:cNvSpPr/>
            <p:nvPr/>
          </p:nvSpPr>
          <p:spPr>
            <a:xfrm>
              <a:off x="9685175" y="4012163"/>
              <a:ext cx="1679488" cy="3359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ight Arrow 12"/>
          <p:cNvSpPr/>
          <p:nvPr/>
        </p:nvSpPr>
        <p:spPr>
          <a:xfrm>
            <a:off x="7358575" y="4323265"/>
            <a:ext cx="643495" cy="242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10054415" cy="1753235"/>
          </a:xfrm>
          <a:prstGeom prst="rect">
            <a:avLst/>
          </a:prstGeom>
        </p:spPr>
        <p:txBody>
          <a:bodyPr wrap="square">
            <a:spAutoFit/>
          </a:bodyPr>
          <a:lstStyle/>
          <a:p>
            <a:pPr lvl="0" indent="0" algn="just">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 firewall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policy</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3. Enter name for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firewall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policy: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fw-policy01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This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name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will use to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identify the policy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associate with firewall later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can not change the name of a rule group after create it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4.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Next</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to go to the firewall policy's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Add rule groups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page.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2" name="Group 11"/>
          <p:cNvGrpSpPr/>
          <p:nvPr/>
        </p:nvGrpSpPr>
        <p:grpSpPr>
          <a:xfrm>
            <a:off x="1882508" y="3343362"/>
            <a:ext cx="9398318" cy="2881313"/>
            <a:chOff x="1882508" y="3241127"/>
            <a:chExt cx="9398318" cy="2881313"/>
          </a:xfrm>
        </p:grpSpPr>
        <p:pic>
          <p:nvPicPr>
            <p:cNvPr id="7" name="Picture 6"/>
            <p:cNvPicPr>
              <a:picLocks noChangeAspect="1"/>
            </p:cNvPicPr>
            <p:nvPr/>
          </p:nvPicPr>
          <p:blipFill>
            <a:blip r:embed="rId11"/>
            <a:stretch>
              <a:fillRect/>
            </a:stretch>
          </p:blipFill>
          <p:spPr>
            <a:xfrm>
              <a:off x="1882508" y="3241127"/>
              <a:ext cx="9398318" cy="2881313"/>
            </a:xfrm>
            <a:prstGeom prst="rect">
              <a:avLst/>
            </a:prstGeom>
          </p:spPr>
        </p:pic>
        <p:sp>
          <p:nvSpPr>
            <p:cNvPr id="10" name="Rectangle 9"/>
            <p:cNvSpPr/>
            <p:nvPr/>
          </p:nvSpPr>
          <p:spPr>
            <a:xfrm>
              <a:off x="3331029" y="4208105"/>
              <a:ext cx="550506" cy="2023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860833" y="5902023"/>
              <a:ext cx="419993" cy="2110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650365" y="1770380"/>
            <a:ext cx="4923155" cy="2168525"/>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 firewall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policy</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5. In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Stateless default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actions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Use the same actions for all packets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Choose how to treat fragmented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packets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Action</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Forward to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rules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31" name="Group 30"/>
          <p:cNvGrpSpPr/>
          <p:nvPr/>
        </p:nvGrpSpPr>
        <p:grpSpPr>
          <a:xfrm>
            <a:off x="6714490" y="1731010"/>
            <a:ext cx="4784090" cy="3624580"/>
            <a:chOff x="5712230" y="1910476"/>
            <a:chExt cx="5773908" cy="3972956"/>
          </a:xfrm>
        </p:grpSpPr>
        <p:pic>
          <p:nvPicPr>
            <p:cNvPr id="13" name="Picture 12"/>
            <p:cNvPicPr>
              <a:picLocks noChangeAspect="1"/>
            </p:cNvPicPr>
            <p:nvPr/>
          </p:nvPicPr>
          <p:blipFill>
            <a:blip r:embed="rId11"/>
            <a:stretch>
              <a:fillRect/>
            </a:stretch>
          </p:blipFill>
          <p:spPr>
            <a:xfrm>
              <a:off x="5712230" y="1910476"/>
              <a:ext cx="5773908" cy="3972956"/>
            </a:xfrm>
            <a:prstGeom prst="rect">
              <a:avLst/>
            </a:prstGeom>
          </p:spPr>
        </p:pic>
        <p:sp>
          <p:nvSpPr>
            <p:cNvPr id="14" name="Rectangle 13"/>
            <p:cNvSpPr/>
            <p:nvPr/>
          </p:nvSpPr>
          <p:spPr>
            <a:xfrm>
              <a:off x="5912952" y="3428169"/>
              <a:ext cx="2344640" cy="2480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912952" y="4739404"/>
              <a:ext cx="2064721" cy="2058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36652" y="1569045"/>
            <a:ext cx="9720758" cy="1337945"/>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 firewall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policy</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6</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In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Stateless 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section,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Add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stateless rule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groups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then select the check box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stateless-rg01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Add rule groups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
        <p:nvSpPr>
          <p:cNvPr id="12" name="Down Arrow 11"/>
          <p:cNvSpPr/>
          <p:nvPr/>
        </p:nvSpPr>
        <p:spPr>
          <a:xfrm>
            <a:off x="3699062" y="4183379"/>
            <a:ext cx="228600" cy="365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949492" y="4703863"/>
            <a:ext cx="36576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1841412" y="2857620"/>
            <a:ext cx="5163271" cy="1276528"/>
            <a:chOff x="1841412" y="2825235"/>
            <a:chExt cx="5163271" cy="1276528"/>
          </a:xfrm>
        </p:grpSpPr>
        <p:pic>
          <p:nvPicPr>
            <p:cNvPr id="3" name="Picture 2"/>
            <p:cNvPicPr>
              <a:picLocks noChangeAspect="1"/>
            </p:cNvPicPr>
            <p:nvPr/>
          </p:nvPicPr>
          <p:blipFill>
            <a:blip r:embed="rId11"/>
            <a:stretch>
              <a:fillRect/>
            </a:stretch>
          </p:blipFill>
          <p:spPr>
            <a:xfrm>
              <a:off x="1841412" y="2825235"/>
              <a:ext cx="5163271" cy="1276528"/>
            </a:xfrm>
            <a:prstGeom prst="rect">
              <a:avLst/>
            </a:prstGeom>
          </p:spPr>
        </p:pic>
        <p:sp>
          <p:nvSpPr>
            <p:cNvPr id="31" name="Rectangle 30"/>
            <p:cNvSpPr/>
            <p:nvPr/>
          </p:nvSpPr>
          <p:spPr>
            <a:xfrm>
              <a:off x="4935893" y="3778898"/>
              <a:ext cx="1119674" cy="2332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1841412" y="4630756"/>
            <a:ext cx="3943901" cy="1567081"/>
            <a:chOff x="1841412" y="4630756"/>
            <a:chExt cx="3943901" cy="1567081"/>
          </a:xfrm>
        </p:grpSpPr>
        <p:pic>
          <p:nvPicPr>
            <p:cNvPr id="7" name="Picture 6"/>
            <p:cNvPicPr>
              <a:picLocks noChangeAspect="1"/>
            </p:cNvPicPr>
            <p:nvPr/>
          </p:nvPicPr>
          <p:blipFill>
            <a:blip r:embed="rId12"/>
            <a:stretch>
              <a:fillRect/>
            </a:stretch>
          </p:blipFill>
          <p:spPr>
            <a:xfrm>
              <a:off x="1841412" y="4630756"/>
              <a:ext cx="3943901" cy="1567081"/>
            </a:xfrm>
            <a:prstGeom prst="rect">
              <a:avLst/>
            </a:prstGeom>
          </p:spPr>
        </p:pic>
        <p:sp>
          <p:nvSpPr>
            <p:cNvPr id="33" name="Rectangle 32"/>
            <p:cNvSpPr/>
            <p:nvPr/>
          </p:nvSpPr>
          <p:spPr>
            <a:xfrm>
              <a:off x="2006082" y="5530651"/>
              <a:ext cx="802432" cy="1780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917231" y="5920685"/>
              <a:ext cx="802619" cy="2095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6473310" y="4439492"/>
            <a:ext cx="4977507" cy="757343"/>
            <a:chOff x="6473310" y="4439492"/>
            <a:chExt cx="4977507" cy="757343"/>
          </a:xfrm>
        </p:grpSpPr>
        <p:pic>
          <p:nvPicPr>
            <p:cNvPr id="10" name="Picture 9"/>
            <p:cNvPicPr>
              <a:picLocks noChangeAspect="1"/>
            </p:cNvPicPr>
            <p:nvPr/>
          </p:nvPicPr>
          <p:blipFill>
            <a:blip r:embed="rId13"/>
            <a:stretch>
              <a:fillRect/>
            </a:stretch>
          </p:blipFill>
          <p:spPr>
            <a:xfrm>
              <a:off x="6473310" y="4439492"/>
              <a:ext cx="4977507" cy="757343"/>
            </a:xfrm>
            <a:prstGeom prst="rect">
              <a:avLst/>
            </a:prstGeom>
          </p:spPr>
        </p:pic>
        <p:sp>
          <p:nvSpPr>
            <p:cNvPr id="38" name="Rectangle 37"/>
            <p:cNvSpPr/>
            <p:nvPr/>
          </p:nvSpPr>
          <p:spPr>
            <a:xfrm>
              <a:off x="11010121" y="4711411"/>
              <a:ext cx="394041" cy="4481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6467899" y="5330044"/>
            <a:ext cx="3574279" cy="823075"/>
            <a:chOff x="6467899" y="5330044"/>
            <a:chExt cx="3574279" cy="823075"/>
          </a:xfrm>
        </p:grpSpPr>
        <p:pic>
          <p:nvPicPr>
            <p:cNvPr id="37" name="Picture 36"/>
            <p:cNvPicPr>
              <a:picLocks noChangeAspect="1"/>
            </p:cNvPicPr>
            <p:nvPr/>
          </p:nvPicPr>
          <p:blipFill>
            <a:blip r:embed="rId14"/>
            <a:stretch>
              <a:fillRect/>
            </a:stretch>
          </p:blipFill>
          <p:spPr>
            <a:xfrm>
              <a:off x="6467899" y="5330044"/>
              <a:ext cx="3574279" cy="823075"/>
            </a:xfrm>
            <a:prstGeom prst="rect">
              <a:avLst/>
            </a:prstGeom>
          </p:spPr>
        </p:pic>
        <p:sp>
          <p:nvSpPr>
            <p:cNvPr id="39" name="Rectangle 38"/>
            <p:cNvSpPr/>
            <p:nvPr/>
          </p:nvSpPr>
          <p:spPr>
            <a:xfrm>
              <a:off x="6600329" y="5760243"/>
              <a:ext cx="621566" cy="2592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36652" y="1569045"/>
            <a:ext cx="9720758" cy="1337945"/>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 firewall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policy</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7. In the </a:t>
            </a:r>
            <a:r>
              <a:rPr lang="en-US" altLang="ko-KR" b="1" dirty="0" err="1">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 rule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group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section,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Add </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stateful</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rule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groups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then select the check box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stateful-rg01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Add rule groups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
        <p:nvSpPr>
          <p:cNvPr id="12" name="Down Arrow 11"/>
          <p:cNvSpPr/>
          <p:nvPr/>
        </p:nvSpPr>
        <p:spPr>
          <a:xfrm>
            <a:off x="3462244" y="4161925"/>
            <a:ext cx="228600" cy="365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922171" y="4663445"/>
            <a:ext cx="36576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6432719" y="4394310"/>
            <a:ext cx="4577402" cy="766870"/>
            <a:chOff x="6432719" y="4394310"/>
            <a:chExt cx="4577402" cy="766870"/>
          </a:xfrm>
        </p:grpSpPr>
        <p:pic>
          <p:nvPicPr>
            <p:cNvPr id="30" name="Picture 29"/>
            <p:cNvPicPr>
              <a:picLocks noChangeAspect="1"/>
            </p:cNvPicPr>
            <p:nvPr/>
          </p:nvPicPr>
          <p:blipFill>
            <a:blip r:embed="rId11"/>
            <a:stretch>
              <a:fillRect/>
            </a:stretch>
          </p:blipFill>
          <p:spPr>
            <a:xfrm>
              <a:off x="6432719" y="4394310"/>
              <a:ext cx="4577402" cy="766870"/>
            </a:xfrm>
            <a:prstGeom prst="rect">
              <a:avLst/>
            </a:prstGeom>
          </p:spPr>
        </p:pic>
        <p:sp>
          <p:nvSpPr>
            <p:cNvPr id="38" name="Rectangle 37"/>
            <p:cNvSpPr/>
            <p:nvPr/>
          </p:nvSpPr>
          <p:spPr>
            <a:xfrm>
              <a:off x="10587561" y="4693223"/>
              <a:ext cx="394041" cy="4481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1819931" y="4619249"/>
            <a:ext cx="3924848" cy="1557555"/>
            <a:chOff x="1819931" y="4619249"/>
            <a:chExt cx="3924848" cy="1557555"/>
          </a:xfrm>
        </p:grpSpPr>
        <p:pic>
          <p:nvPicPr>
            <p:cNvPr id="14" name="Picture 13"/>
            <p:cNvPicPr>
              <a:picLocks noChangeAspect="1"/>
            </p:cNvPicPr>
            <p:nvPr/>
          </p:nvPicPr>
          <p:blipFill>
            <a:blip r:embed="rId12"/>
            <a:stretch>
              <a:fillRect/>
            </a:stretch>
          </p:blipFill>
          <p:spPr>
            <a:xfrm>
              <a:off x="1819931" y="4619249"/>
              <a:ext cx="3924848" cy="1557555"/>
            </a:xfrm>
            <a:prstGeom prst="rect">
              <a:avLst/>
            </a:prstGeom>
          </p:spPr>
        </p:pic>
        <p:sp>
          <p:nvSpPr>
            <p:cNvPr id="47" name="Rectangle 46"/>
            <p:cNvSpPr/>
            <p:nvPr/>
          </p:nvSpPr>
          <p:spPr>
            <a:xfrm>
              <a:off x="1959429" y="5485128"/>
              <a:ext cx="792631" cy="2094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907900" y="5911354"/>
              <a:ext cx="737879" cy="2087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6432719" y="5347818"/>
            <a:ext cx="3391374" cy="693517"/>
            <a:chOff x="6432719" y="5347818"/>
            <a:chExt cx="3391374" cy="693517"/>
          </a:xfrm>
        </p:grpSpPr>
        <p:pic>
          <p:nvPicPr>
            <p:cNvPr id="44" name="Picture 43"/>
            <p:cNvPicPr>
              <a:picLocks noChangeAspect="1"/>
            </p:cNvPicPr>
            <p:nvPr/>
          </p:nvPicPr>
          <p:blipFill>
            <a:blip r:embed="rId13"/>
            <a:stretch>
              <a:fillRect/>
            </a:stretch>
          </p:blipFill>
          <p:spPr>
            <a:xfrm>
              <a:off x="6432719" y="5347818"/>
              <a:ext cx="3391374" cy="693517"/>
            </a:xfrm>
            <a:prstGeom prst="rect">
              <a:avLst/>
            </a:prstGeom>
          </p:spPr>
        </p:pic>
        <p:sp>
          <p:nvSpPr>
            <p:cNvPr id="49" name="Rectangle 48"/>
            <p:cNvSpPr/>
            <p:nvPr/>
          </p:nvSpPr>
          <p:spPr>
            <a:xfrm>
              <a:off x="6460712" y="5713238"/>
              <a:ext cx="611893" cy="2256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1554392" y="2937345"/>
            <a:ext cx="4515480" cy="1267002"/>
            <a:chOff x="1841412" y="2803360"/>
            <a:chExt cx="4515480" cy="1267002"/>
          </a:xfrm>
        </p:grpSpPr>
        <p:pic>
          <p:nvPicPr>
            <p:cNvPr id="11" name="Picture 10"/>
            <p:cNvPicPr>
              <a:picLocks noChangeAspect="1"/>
            </p:cNvPicPr>
            <p:nvPr/>
          </p:nvPicPr>
          <p:blipFill>
            <a:blip r:embed="rId14"/>
            <a:stretch>
              <a:fillRect/>
            </a:stretch>
          </p:blipFill>
          <p:spPr>
            <a:xfrm>
              <a:off x="1841412" y="2803360"/>
              <a:ext cx="4515480" cy="1267002"/>
            </a:xfrm>
            <a:prstGeom prst="rect">
              <a:avLst/>
            </a:prstGeom>
          </p:spPr>
        </p:pic>
        <p:sp>
          <p:nvSpPr>
            <p:cNvPr id="46" name="Rectangle 45"/>
            <p:cNvSpPr/>
            <p:nvPr/>
          </p:nvSpPr>
          <p:spPr>
            <a:xfrm>
              <a:off x="4954555" y="3781766"/>
              <a:ext cx="1019028" cy="1837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10054415" cy="2168525"/>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 firewall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policy</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8</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Next</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then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Next</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again to proceed through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Encryption</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options,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Add tags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and to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Review and create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page.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this page,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choose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Edit for any area to return to the corresponding page in the firewall policy creation wizard</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9.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firewall policy</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7" name="Picture 6"/>
          <p:cNvPicPr>
            <a:picLocks noChangeAspect="1"/>
          </p:cNvPicPr>
          <p:nvPr/>
        </p:nvPicPr>
        <p:blipFill>
          <a:blip r:embed="rId11"/>
          <a:stretch>
            <a:fillRect/>
          </a:stretch>
        </p:blipFill>
        <p:spPr>
          <a:xfrm>
            <a:off x="1911897" y="3677558"/>
            <a:ext cx="4081079" cy="2457793"/>
          </a:xfrm>
          <a:prstGeom prst="rect">
            <a:avLst/>
          </a:prstGeom>
        </p:spPr>
      </p:pic>
      <p:grpSp>
        <p:nvGrpSpPr>
          <p:cNvPr id="13" name="Group 12"/>
          <p:cNvGrpSpPr/>
          <p:nvPr/>
        </p:nvGrpSpPr>
        <p:grpSpPr>
          <a:xfrm>
            <a:off x="7400262" y="4613525"/>
            <a:ext cx="3540937" cy="505848"/>
            <a:chOff x="7400262" y="4613525"/>
            <a:chExt cx="3540937" cy="505848"/>
          </a:xfrm>
        </p:grpSpPr>
        <p:pic>
          <p:nvPicPr>
            <p:cNvPr id="10" name="Picture 9"/>
            <p:cNvPicPr>
              <a:picLocks noChangeAspect="1"/>
            </p:cNvPicPr>
            <p:nvPr/>
          </p:nvPicPr>
          <p:blipFill>
            <a:blip r:embed="rId12"/>
            <a:stretch>
              <a:fillRect/>
            </a:stretch>
          </p:blipFill>
          <p:spPr>
            <a:xfrm>
              <a:off x="7400262" y="4613525"/>
              <a:ext cx="3540937" cy="505848"/>
            </a:xfrm>
            <a:prstGeom prst="rect">
              <a:avLst/>
            </a:prstGeom>
          </p:spPr>
        </p:pic>
        <p:sp>
          <p:nvSpPr>
            <p:cNvPr id="11" name="Rectangle 10"/>
            <p:cNvSpPr/>
            <p:nvPr/>
          </p:nvSpPr>
          <p:spPr>
            <a:xfrm>
              <a:off x="9170730" y="4748735"/>
              <a:ext cx="1690103" cy="3158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ight Arrow 11"/>
          <p:cNvSpPr/>
          <p:nvPr/>
        </p:nvSpPr>
        <p:spPr>
          <a:xfrm>
            <a:off x="6357337" y="4720705"/>
            <a:ext cx="581185" cy="291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10054415" cy="922020"/>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 firewall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policy</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10.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fw-policy01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is added to the list in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Firewall policies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page. </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3" name="Picture 2"/>
          <p:cNvPicPr>
            <a:picLocks noChangeAspect="1"/>
          </p:cNvPicPr>
          <p:nvPr/>
        </p:nvPicPr>
        <p:blipFill>
          <a:blip r:embed="rId11"/>
          <a:stretch>
            <a:fillRect/>
          </a:stretch>
        </p:blipFill>
        <p:spPr>
          <a:xfrm>
            <a:off x="1969018" y="2965279"/>
            <a:ext cx="9225298" cy="1863350"/>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10054415" cy="1337945"/>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III.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firewall</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 In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navigation pane, under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Network Firewall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Firewalls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firewall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7" name="Picture 6"/>
          <p:cNvPicPr>
            <a:picLocks noChangeAspect="1"/>
          </p:cNvPicPr>
          <p:nvPr/>
        </p:nvPicPr>
        <p:blipFill>
          <a:blip r:embed="rId11"/>
          <a:stretch>
            <a:fillRect/>
          </a:stretch>
        </p:blipFill>
        <p:spPr>
          <a:xfrm>
            <a:off x="1782778" y="3107102"/>
            <a:ext cx="9597777" cy="2334427"/>
          </a:xfrm>
          <a:prstGeom prst="rect">
            <a:avLst/>
          </a:prstGeom>
        </p:spPr>
      </p:pic>
      <p:sp>
        <p:nvSpPr>
          <p:cNvPr id="10" name="Rectangle 9"/>
          <p:cNvSpPr/>
          <p:nvPr/>
        </p:nvSpPr>
        <p:spPr>
          <a:xfrm>
            <a:off x="1917692" y="3855283"/>
            <a:ext cx="489606" cy="156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81323" y="5021563"/>
            <a:ext cx="942392" cy="2129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7848" y="1920698"/>
            <a:ext cx="10310497" cy="3322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AWS Meaning: The Amazon Web Services (AWS) platform provides more than 200 fully </a:t>
            </a:r>
            <a:r>
              <a:rPr lang="vi-VN" altLang="en-US"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featured services from data centers located all over the world, and is the world's most </a:t>
            </a:r>
            <a:r>
              <a:rPr lang="vi-VN" altLang="en-US"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comprehensive cloud platform.</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Amazon web service is an online platform that provides scalable and cost-effective cloud </a:t>
            </a:r>
            <a:r>
              <a:rPr lang="vi-VN" altLang="en-US"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computing solutions.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AWS is a broadly adopted cloud platform that offers several on-demand operations like </a:t>
            </a:r>
            <a:r>
              <a:rPr lang="vi-VN" altLang="en-US"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compute power, database storage, content delivery, etc., to help corporates scale and grow.</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5220970" y="5323840"/>
            <a:ext cx="2273300" cy="854075"/>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80" y="1435735"/>
            <a:ext cx="9911715" cy="2168525"/>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III.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firewall</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3.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Name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enter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fw01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(can't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change the name of a firewall after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create it).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4</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VPC</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select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VPC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that need to place firewall endpoint from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dropdown</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(default is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VPCv1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5</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Availability Zone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and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Subnet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choose the Zone and the subnet that need to protect (can choose multiple zone and multiple subnet).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31" name="Group 30"/>
          <p:cNvGrpSpPr/>
          <p:nvPr/>
        </p:nvGrpSpPr>
        <p:grpSpPr>
          <a:xfrm>
            <a:off x="5170805" y="3231515"/>
            <a:ext cx="6295390" cy="2848610"/>
            <a:chOff x="5132428" y="2391794"/>
            <a:chExt cx="6282615" cy="3010320"/>
          </a:xfrm>
        </p:grpSpPr>
        <p:pic>
          <p:nvPicPr>
            <p:cNvPr id="11" name="Picture 10"/>
            <p:cNvPicPr>
              <a:picLocks noChangeAspect="1"/>
            </p:cNvPicPr>
            <p:nvPr/>
          </p:nvPicPr>
          <p:blipFill>
            <a:blip r:embed="rId11"/>
            <a:stretch>
              <a:fillRect/>
            </a:stretch>
          </p:blipFill>
          <p:spPr>
            <a:xfrm>
              <a:off x="5132428" y="2391794"/>
              <a:ext cx="6282615" cy="3010320"/>
            </a:xfrm>
            <a:prstGeom prst="rect">
              <a:avLst/>
            </a:prstGeom>
          </p:spPr>
        </p:pic>
        <p:sp>
          <p:nvSpPr>
            <p:cNvPr id="12" name="Rectangle 11"/>
            <p:cNvSpPr/>
            <p:nvPr/>
          </p:nvSpPr>
          <p:spPr>
            <a:xfrm>
              <a:off x="5243392" y="2949391"/>
              <a:ext cx="327440" cy="1483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262054" y="3896811"/>
              <a:ext cx="327440" cy="1806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243392" y="4534678"/>
              <a:ext cx="662886" cy="2140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78889" y="4534678"/>
              <a:ext cx="933062" cy="2140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10054415" cy="1337945"/>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III.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firewall</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6.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Associated firewall policy</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Associate an existing firewall policy</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then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select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fw-policy01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7.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Create firewall</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4" name="Group 13"/>
          <p:cNvGrpSpPr/>
          <p:nvPr/>
        </p:nvGrpSpPr>
        <p:grpSpPr>
          <a:xfrm>
            <a:off x="2316253" y="2907168"/>
            <a:ext cx="8530828" cy="3410426"/>
            <a:chOff x="2316253" y="2769373"/>
            <a:chExt cx="8530828" cy="3410426"/>
          </a:xfrm>
        </p:grpSpPr>
        <p:pic>
          <p:nvPicPr>
            <p:cNvPr id="7" name="Picture 6"/>
            <p:cNvPicPr>
              <a:picLocks noChangeAspect="1"/>
            </p:cNvPicPr>
            <p:nvPr/>
          </p:nvPicPr>
          <p:blipFill>
            <a:blip r:embed="rId11"/>
            <a:stretch>
              <a:fillRect/>
            </a:stretch>
          </p:blipFill>
          <p:spPr>
            <a:xfrm>
              <a:off x="2316253" y="2769373"/>
              <a:ext cx="8530828" cy="3410426"/>
            </a:xfrm>
            <a:prstGeom prst="rect">
              <a:avLst/>
            </a:prstGeom>
          </p:spPr>
        </p:pic>
        <p:sp>
          <p:nvSpPr>
            <p:cNvPr id="11" name="Rectangle 10"/>
            <p:cNvSpPr/>
            <p:nvPr/>
          </p:nvSpPr>
          <p:spPr>
            <a:xfrm>
              <a:off x="2393950" y="3371850"/>
              <a:ext cx="1104900" cy="1301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97125" y="3711575"/>
              <a:ext cx="514350" cy="1943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134600" y="5988050"/>
              <a:ext cx="712481" cy="1717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10054415" cy="922020"/>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III. Create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firewall</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8</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fw01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firewall is successfully created. Wait a few minutes for it become ready.</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7" name="Picture 6"/>
          <p:cNvPicPr>
            <a:picLocks noChangeAspect="1"/>
          </p:cNvPicPr>
          <p:nvPr/>
        </p:nvPicPr>
        <p:blipFill>
          <a:blip r:embed="rId11"/>
          <a:stretch>
            <a:fillRect/>
          </a:stretch>
        </p:blipFill>
        <p:spPr>
          <a:xfrm>
            <a:off x="1931865" y="2863576"/>
            <a:ext cx="9299603" cy="2566393"/>
          </a:xfrm>
          <a:prstGeom prst="rect">
            <a:avLst/>
          </a:prstGeom>
        </p:spPr>
      </p:pic>
      <p:sp>
        <p:nvSpPr>
          <p:cNvPr id="11" name="Rectangle 10"/>
          <p:cNvSpPr/>
          <p:nvPr/>
        </p:nvSpPr>
        <p:spPr>
          <a:xfrm>
            <a:off x="2006082" y="2940060"/>
            <a:ext cx="1166326" cy="1297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92694" y="4637314"/>
            <a:ext cx="690465" cy="4029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11337" y="3001168"/>
            <a:ext cx="8569325" cy="855663"/>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3</a:t>
            </a:r>
            <a:r>
              <a:rPr lang="en-US" altLang="ko-KR" sz="54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 AWS Secrets  Manager</a:t>
            </a:r>
            <a:endPar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60888" y="27351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60888" y="135014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497469" y="247582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59368" y="324171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10167" y="415693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10167" y="505038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56080" y="5921514"/>
            <a:ext cx="627021" cy="627021"/>
          </a:xfrm>
          <a:prstGeom prst="rect">
            <a:avLst/>
          </a:prstGeom>
        </p:spPr>
      </p:pic>
      <p:sp>
        <p:nvSpPr>
          <p:cNvPr id="35" name="직사각형 31"/>
          <p:cNvSpPr/>
          <p:nvPr/>
        </p:nvSpPr>
        <p:spPr>
          <a:xfrm>
            <a:off x="1544300" y="157920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702816" y="1719669"/>
            <a:ext cx="9745016" cy="922020"/>
          </a:xfrm>
          <a:prstGeom prst="rect">
            <a:avLst/>
          </a:prstGeom>
        </p:spPr>
        <p:txBody>
          <a:bodyPr wrap="square">
            <a:spAutoFit/>
          </a:bodyPr>
          <a:lstStyle/>
          <a:p>
            <a:pPr lvl="0" indent="0" algn="just">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AWS Secrets Manager enables customers to rotate, manage, and retrieve database credentials, API keys, and other secrets throughout their lifecycle.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917700" y="496570"/>
            <a:ext cx="2875915" cy="368300"/>
          </a:xfrm>
          <a:prstGeom prst="rect">
            <a:avLst/>
          </a:prstGeom>
          <a:noFill/>
        </p:spPr>
        <p:txBody>
          <a:bodyPr wrap="square" rtlCol="0">
            <a:spAutoFit/>
          </a:bodyPr>
          <a:lstStyle/>
          <a:p>
            <a:pPr marL="342900" indent="-342900" algn="l">
              <a:buFont typeface="+mj-lt"/>
              <a:buAutoNum type="arabicPeriod" startAt="3"/>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AWS Secrets Manager</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7" name="Picture 6"/>
          <p:cNvPicPr>
            <a:picLocks noChangeAspect="1"/>
          </p:cNvPicPr>
          <p:nvPr/>
        </p:nvPicPr>
        <p:blipFill>
          <a:blip r:embed="rId11"/>
          <a:stretch>
            <a:fillRect/>
          </a:stretch>
        </p:blipFill>
        <p:spPr>
          <a:xfrm>
            <a:off x="4915516" y="2713020"/>
            <a:ext cx="2715004" cy="3029373"/>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10054415" cy="830997"/>
          </a:xfrm>
          <a:prstGeom prst="rect">
            <a:avLst/>
          </a:prstGeom>
        </p:spPr>
        <p:txBody>
          <a:bodyPr wrap="square">
            <a:spAutoFit/>
          </a:bodyPr>
          <a:lstStyle/>
          <a:p>
            <a:pPr lvl="0" indent="0">
              <a:lnSpc>
                <a:spcPct val="150000"/>
              </a:lnSpc>
              <a:buFontTx/>
              <a:buNone/>
            </a:pPr>
            <a:endParaRPr lang="en-US" altLang="ko-KR" sz="1600"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endParaRPr lang="en-US" altLang="ko-KR" sz="1600"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Overview</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
        <p:nvSpPr>
          <p:cNvPr id="31" name="직사각형 32"/>
          <p:cNvSpPr/>
          <p:nvPr/>
        </p:nvSpPr>
        <p:spPr>
          <a:xfrm>
            <a:off x="1564177" y="1623920"/>
            <a:ext cx="9438597" cy="4246245"/>
          </a:xfrm>
          <a:prstGeom prst="rect">
            <a:avLst/>
          </a:prstGeom>
        </p:spPr>
        <p:txBody>
          <a:bodyPr wrap="square">
            <a:spAutoFit/>
          </a:bodyPr>
          <a:lstStyle/>
          <a:p>
            <a:pPr lvl="0" indent="0">
              <a:lnSpc>
                <a:spcPct val="150000"/>
              </a:lnSpc>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is an AWS service that stores secrets such as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passwords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login credentials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third-party keys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and other similar confidential information.</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Secrets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Manager lets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stores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and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manages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credentials.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enables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modify</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rotate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their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credentials effortlessly, eliminating any code or configuration changes.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Rather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than</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hard-coding</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credentials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in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user’s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code</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configuration files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they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can simply use Secrets Manager to store them.</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enables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retrieve secrets programmatically by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replacing hard-coded credentials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in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their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code with an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API call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Secrets Manager.</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It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uses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AWS Key Management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System (KMS)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encrypt the protected text of a secret.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305" y="1569020"/>
            <a:ext cx="9846200" cy="2584450"/>
          </a:xfrm>
          <a:prstGeom prst="rect">
            <a:avLst/>
          </a:prstGeom>
        </p:spPr>
        <p:txBody>
          <a:bodyPr wrap="square">
            <a:spAutoFit/>
          </a:bodyPr>
          <a:lstStyle/>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Mainly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users of Secrets Manager can have one of the below-mentioned roles: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IT Admins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store and manage access to secrets securely and at scale.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Security Admins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audit and monitor the use of secrets, and rotate secrets without a risk of breaking application.</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 Developers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avoid dealing with secrets in their applications.</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TextBox 29"/>
          <p:cNvSpPr txBox="1"/>
          <p:nvPr/>
        </p:nvSpPr>
        <p:spPr>
          <a:xfrm>
            <a:off x="1818812" y="500715"/>
            <a:ext cx="3173066" cy="368300"/>
          </a:xfrm>
          <a:prstGeom prst="rect">
            <a:avLst/>
          </a:prstGeom>
          <a:noFill/>
        </p:spPr>
        <p:txBody>
          <a:bodyPr wrap="square" rtlCol="0">
            <a:spAutoFit/>
          </a:bodyPr>
          <a:lstStyle/>
          <a:p>
            <a:pPr indent="0">
              <a:buFont typeface="+mj-lt"/>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rPr>
              <a:t>Who can use Secrets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Manager</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49625" y="3731260"/>
            <a:ext cx="6464300" cy="2493645"/>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3610947" y="1973756"/>
            <a:ext cx="7081935" cy="1753235"/>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Built-in integrations for rotating MySQL, </a:t>
            </a:r>
            <a:r>
              <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rPr>
              <a:t>Postgre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SQL, and Amazon Aurora on RDS</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Extensible with Lambda</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Use versioning so that application don’t break when secrets are rotated</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31" name="그림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34994" y="330983"/>
            <a:ext cx="4254500" cy="660400"/>
          </a:xfrm>
          <a:prstGeom prst="rect">
            <a:avLst/>
          </a:prstGeom>
        </p:spPr>
      </p:pic>
      <p:sp>
        <p:nvSpPr>
          <p:cNvPr id="7" name="Rectangle 6"/>
          <p:cNvSpPr/>
          <p:nvPr/>
        </p:nvSpPr>
        <p:spPr>
          <a:xfrm>
            <a:off x="1896150" y="482380"/>
            <a:ext cx="1629410" cy="398780"/>
          </a:xfrm>
          <a:prstGeom prst="rect">
            <a:avLst/>
          </a:prstGeom>
        </p:spPr>
        <p:txBody>
          <a:bodyPr wrap="none">
            <a:spAutoFit/>
          </a:bodyPr>
          <a:lstStyle/>
          <a:p>
            <a:pPr indent="0">
              <a:buFont typeface="+mj-lt"/>
              <a:buNone/>
            </a:pPr>
            <a:r>
              <a:rPr lang="en-US" altLang="ko-KR" sz="2000"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Key Features</a:t>
            </a:r>
            <a:endParaRPr lang="en-US" altLang="ko-KR" sz="2000"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11" name="Picture 10"/>
          <p:cNvPicPr>
            <a:picLocks noChangeAspect="1"/>
          </p:cNvPicPr>
          <p:nvPr/>
        </p:nvPicPr>
        <p:blipFill>
          <a:blip r:embed="rId11"/>
          <a:stretch>
            <a:fillRect/>
          </a:stretch>
        </p:blipFill>
        <p:spPr>
          <a:xfrm>
            <a:off x="1866091" y="1967732"/>
            <a:ext cx="1495634" cy="1676634"/>
          </a:xfrm>
          <a:prstGeom prst="rect">
            <a:avLst/>
          </a:prstGeom>
        </p:spPr>
      </p:pic>
      <p:pic>
        <p:nvPicPr>
          <p:cNvPr id="12" name="Picture 11"/>
          <p:cNvPicPr>
            <a:picLocks noChangeAspect="1"/>
          </p:cNvPicPr>
          <p:nvPr/>
        </p:nvPicPr>
        <p:blipFill>
          <a:blip r:embed="rId12"/>
          <a:stretch>
            <a:fillRect/>
          </a:stretch>
        </p:blipFill>
        <p:spPr>
          <a:xfrm>
            <a:off x="1885144" y="4146773"/>
            <a:ext cx="1476581" cy="1676634"/>
          </a:xfrm>
          <a:prstGeom prst="rect">
            <a:avLst/>
          </a:prstGeom>
        </p:spPr>
      </p:pic>
      <p:sp>
        <p:nvSpPr>
          <p:cNvPr id="33" name="직사각형 32"/>
          <p:cNvSpPr/>
          <p:nvPr/>
        </p:nvSpPr>
        <p:spPr>
          <a:xfrm>
            <a:off x="3715763" y="4148570"/>
            <a:ext cx="6966859" cy="1337945"/>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IAM policies</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Tag-based access control and hierarchy names for scalability</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Resource-based policies for cross-account access</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3715763" y="1973756"/>
            <a:ext cx="6977119" cy="1337945"/>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Encrypted by default using encryption keys owned by the customer</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Integrated with Cloud Trail, </a:t>
            </a:r>
            <a:r>
              <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rPr>
              <a:t>CloudWatch</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etc., send a SNS notification when an administrator deletes a secret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31" name="그림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34994" y="330983"/>
            <a:ext cx="4254500" cy="660400"/>
          </a:xfrm>
          <a:prstGeom prst="rect">
            <a:avLst/>
          </a:prstGeom>
        </p:spPr>
      </p:pic>
      <p:sp>
        <p:nvSpPr>
          <p:cNvPr id="7" name="Rectangle 6"/>
          <p:cNvSpPr/>
          <p:nvPr/>
        </p:nvSpPr>
        <p:spPr>
          <a:xfrm>
            <a:off x="1896150" y="482380"/>
            <a:ext cx="1484630" cy="368300"/>
          </a:xfrm>
          <a:prstGeom prst="rect">
            <a:avLst/>
          </a:prstGeom>
        </p:spPr>
        <p:txBody>
          <a:bodyPr wrap="none">
            <a:spAutoFit/>
          </a:bodyPr>
          <a:lstStyle/>
          <a:p>
            <a:pPr indent="0">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Key Features</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
        <p:nvSpPr>
          <p:cNvPr id="33" name="직사각형 32"/>
          <p:cNvSpPr/>
          <p:nvPr/>
        </p:nvSpPr>
        <p:spPr>
          <a:xfrm>
            <a:off x="3715763" y="4148570"/>
            <a:ext cx="6966859" cy="1337945"/>
          </a:xfrm>
          <a:prstGeom prst="rect">
            <a:avLst/>
          </a:prstGeom>
        </p:spPr>
        <p:txBody>
          <a:bodyPr wrap="square">
            <a:spAutoFit/>
          </a:bodyPr>
          <a:lstStyle/>
          <a:p>
            <a:pPr marL="285750" lvl="0" indent="-28575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No annual license or up front cost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$0.4 per secret per month (pro-rated based on the number of hours)</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$0.05 per 10,000 API </a:t>
            </a:r>
            <a:r>
              <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rPr>
              <a:t>callsz</a:t>
            </a:r>
            <a:endPar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3" name="Picture 2"/>
          <p:cNvPicPr>
            <a:picLocks noChangeAspect="1"/>
          </p:cNvPicPr>
          <p:nvPr/>
        </p:nvPicPr>
        <p:blipFill>
          <a:blip r:embed="rId11"/>
          <a:stretch>
            <a:fillRect/>
          </a:stretch>
        </p:blipFill>
        <p:spPr>
          <a:xfrm>
            <a:off x="1708906" y="2029118"/>
            <a:ext cx="1829055" cy="1657581"/>
          </a:xfrm>
          <a:prstGeom prst="rect">
            <a:avLst/>
          </a:prstGeom>
        </p:spPr>
      </p:pic>
      <p:pic>
        <p:nvPicPr>
          <p:cNvPr id="8" name="Picture 7"/>
          <p:cNvPicPr>
            <a:picLocks noChangeAspect="1"/>
          </p:cNvPicPr>
          <p:nvPr/>
        </p:nvPicPr>
        <p:blipFill>
          <a:blip r:embed="rId12"/>
          <a:stretch>
            <a:fillRect/>
          </a:stretch>
        </p:blipFill>
        <p:spPr>
          <a:xfrm>
            <a:off x="1708906" y="4146773"/>
            <a:ext cx="1825401" cy="1852811"/>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10054415" cy="922020"/>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How to Create and Store the Secret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Search for Secrets Manager inside of the AWS console.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0" name="Group 9"/>
          <p:cNvGrpSpPr/>
          <p:nvPr/>
        </p:nvGrpSpPr>
        <p:grpSpPr>
          <a:xfrm>
            <a:off x="3357098" y="2465446"/>
            <a:ext cx="5852160" cy="3697605"/>
            <a:chOff x="3357098" y="2400041"/>
            <a:chExt cx="5852160" cy="3697605"/>
          </a:xfrm>
        </p:grpSpPr>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7098" y="2400041"/>
              <a:ext cx="5852160" cy="3697605"/>
            </a:xfrm>
            <a:prstGeom prst="rect">
              <a:avLst/>
            </a:prstGeom>
          </p:spPr>
        </p:pic>
        <p:sp>
          <p:nvSpPr>
            <p:cNvPr id="7" name="Rectangle 6"/>
            <p:cNvSpPr/>
            <p:nvPr/>
          </p:nvSpPr>
          <p:spPr>
            <a:xfrm>
              <a:off x="5943600" y="2446696"/>
              <a:ext cx="638067" cy="137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190" y="500380"/>
            <a:ext cx="2401570" cy="398780"/>
          </a:xfrm>
          <a:prstGeom prst="rect">
            <a:avLst/>
          </a:prstGeom>
          <a:noFill/>
        </p:spPr>
        <p:txBody>
          <a:bodyPr wrap="square" rtlCol="0">
            <a:spAutoFit/>
          </a:bodyPr>
          <a:lstStyle/>
          <a:p>
            <a:pPr algn="l">
              <a:defRPr/>
            </a:pP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Introduce </a:t>
            </a: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Cloud</a:t>
            </a:r>
            <a:endPar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497731"/>
            <a:ext cx="7003973" cy="25533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rPr>
              <a:t>Cloud Computing</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rPr>
              <a:t>AWS</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vi-VN" altLang="en-US" b="1" dirty="0">
                <a:latin typeface="Times New Roman" panose="02020603050405020304" pitchFamily="18" charset="0"/>
                <a:ea typeface="NanumBarunGothic" panose="020B0603020101020101" pitchFamily="50" charset="-127"/>
                <a:cs typeface="Times New Roman" panose="02020603050405020304" pitchFamily="18" charset="0"/>
              </a:rPr>
              <a:t>AWS </a:t>
            </a:r>
            <a:r>
              <a:rPr lang="vi-VN" altLang="en-US" b="1" dirty="0">
                <a:latin typeface="Times New Roman" panose="02020603050405020304" pitchFamily="18" charset="0"/>
                <a:ea typeface="NanumBarunGothic" panose="020B0603020101020101" pitchFamily="50" charset="-127"/>
                <a:cs typeface="Times New Roman" panose="02020603050405020304" pitchFamily="18" charset="0"/>
              </a:rPr>
              <a:t>Servies</a:t>
            </a:r>
            <a:endParaRPr lang="vi-VN" altLang="en-US" b="1" dirty="0">
              <a:latin typeface="Times New Roman" panose="02020603050405020304" pitchFamily="18" charset="0"/>
              <a:ea typeface="NanumBarunGothic" panose="020B0603020101020101" pitchFamily="50" charset="-127"/>
              <a:cs typeface="Times New Roman" panose="02020603050405020304" pitchFamily="18" charset="0"/>
            </a:endParaRPr>
          </a:p>
          <a:p>
            <a:pPr indent="0">
              <a:lnSpc>
                <a:spcPct val="200000"/>
              </a:lnSpc>
              <a:buNone/>
            </a:pP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History of </a:t>
            </a:r>
            <a:r>
              <a:rPr lang="vi-VN" altLang="en-US" sz="2000" b="1" u="sng"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3321685" y="2233930"/>
            <a:ext cx="5911850" cy="3546475"/>
          </a:xfrm>
          <a:prstGeom prst="rect">
            <a:avLst/>
          </a:prstGeom>
        </p:spPr>
      </p:pic>
      <p:pic>
        <p:nvPicPr>
          <p:cNvPr id="19" name="Picture 18"/>
          <p:cNvPicPr>
            <a:picLocks noChangeAspect="1"/>
          </p:cNvPicPr>
          <p:nvPr/>
        </p:nvPicPr>
        <p:blipFill>
          <a:blip r:embed="rId9"/>
          <a:stretch>
            <a:fillRect/>
          </a:stretch>
        </p:blipFill>
        <p:spPr>
          <a:xfrm>
            <a:off x="1219200" y="1346835"/>
            <a:ext cx="9753600" cy="4876800"/>
          </a:xfrm>
          <a:prstGeom prst="rect">
            <a:avLst/>
          </a:prstGeom>
        </p:spPr>
      </p:pic>
      <p:pic>
        <p:nvPicPr>
          <p:cNvPr id="20" name="Picture 19"/>
          <p:cNvPicPr>
            <a:picLocks noChangeAspect="1"/>
          </p:cNvPicPr>
          <p:nvPr/>
        </p:nvPicPr>
        <p:blipFill>
          <a:blip r:embed="rId9"/>
          <a:stretch>
            <a:fillRect/>
          </a:stretch>
        </p:blipFill>
        <p:spPr>
          <a:xfrm>
            <a:off x="1337945" y="1346835"/>
            <a:ext cx="9753600" cy="4876800"/>
          </a:xfrm>
          <a:prstGeom prst="rect">
            <a:avLst/>
          </a:prstGeom>
        </p:spPr>
      </p:pic>
      <p:pic>
        <p:nvPicPr>
          <p:cNvPr id="21" name="Picture 20"/>
          <p:cNvPicPr>
            <a:picLocks noChangeAspect="1"/>
          </p:cNvPicPr>
          <p:nvPr/>
        </p:nvPicPr>
        <p:blipFill>
          <a:blip r:embed="rId9"/>
          <a:stretch>
            <a:fillRect/>
          </a:stretch>
        </p:blipFill>
        <p:spPr>
          <a:xfrm>
            <a:off x="1337945" y="1408430"/>
            <a:ext cx="9753600" cy="4876800"/>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9044"/>
            <a:ext cx="10054415" cy="922020"/>
          </a:xfrm>
          <a:prstGeom prst="rect">
            <a:avLst/>
          </a:prstGeom>
        </p:spPr>
        <p:txBody>
          <a:bodyPr wrap="square">
            <a:spAutoFit/>
          </a:bodyPr>
          <a:lstStyle/>
          <a:p>
            <a:pPr>
              <a:lnSpc>
                <a:spcPct val="150000"/>
              </a:lnSpc>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How to Create and Store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Secret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Navigate to the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Secrets Manager Service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and click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Store a new secret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2" name="Group 11"/>
          <p:cNvGrpSpPr/>
          <p:nvPr/>
        </p:nvGrpSpPr>
        <p:grpSpPr>
          <a:xfrm>
            <a:off x="2204730" y="2491272"/>
            <a:ext cx="7802880" cy="3573780"/>
            <a:chOff x="2204730" y="2525562"/>
            <a:chExt cx="7802880" cy="3573780"/>
          </a:xfrm>
        </p:grpSpPr>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4730" y="2525562"/>
              <a:ext cx="7802880" cy="3573780"/>
            </a:xfrm>
            <a:prstGeom prst="rect">
              <a:avLst/>
            </a:prstGeom>
          </p:spPr>
        </p:pic>
        <p:sp>
          <p:nvSpPr>
            <p:cNvPr id="10" name="Rectangle 9"/>
            <p:cNvSpPr/>
            <p:nvPr/>
          </p:nvSpPr>
          <p:spPr>
            <a:xfrm>
              <a:off x="8337838" y="3340359"/>
              <a:ext cx="824823" cy="2030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90653" y="3321698"/>
              <a:ext cx="233265" cy="206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97025" y="1569085"/>
            <a:ext cx="10012045" cy="2168525"/>
          </a:xfrm>
          <a:prstGeom prst="rect">
            <a:avLst/>
          </a:prstGeom>
        </p:spPr>
        <p:txBody>
          <a:bodyPr wrap="square">
            <a:spAutoFit/>
          </a:bodyPr>
          <a:lstStyle/>
          <a:p>
            <a:pPr algn="just">
              <a:lnSpc>
                <a:spcPct val="150000"/>
              </a:lnSpc>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How to Create and Store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Secret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3. (For example)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Other type of Secret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for Secret Type.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4. Enter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Key/Value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want to store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+Add row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for adding more information want to save)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5. Leave the default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Encryption key</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6.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Next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30" name="Group 29"/>
          <p:cNvGrpSpPr/>
          <p:nvPr/>
        </p:nvGrpSpPr>
        <p:grpSpPr>
          <a:xfrm>
            <a:off x="5354955" y="2940050"/>
            <a:ext cx="5924550" cy="3204210"/>
            <a:chOff x="4497470" y="1979780"/>
            <a:chExt cx="7008766" cy="3834348"/>
          </a:xfrm>
        </p:grpSpPr>
        <p:pic>
          <p:nvPicPr>
            <p:cNvPr id="3" name="Picture 2"/>
            <p:cNvPicPr>
              <a:picLocks noChangeAspect="1"/>
            </p:cNvPicPr>
            <p:nvPr/>
          </p:nvPicPr>
          <p:blipFill>
            <a:blip r:embed="rId11"/>
            <a:stretch>
              <a:fillRect/>
            </a:stretch>
          </p:blipFill>
          <p:spPr>
            <a:xfrm>
              <a:off x="4497470" y="1979780"/>
              <a:ext cx="7007175" cy="3834348"/>
            </a:xfrm>
            <a:prstGeom prst="rect">
              <a:avLst/>
            </a:prstGeom>
          </p:spPr>
        </p:pic>
        <p:sp>
          <p:nvSpPr>
            <p:cNvPr id="10" name="Rectangle 9"/>
            <p:cNvSpPr/>
            <p:nvPr/>
          </p:nvSpPr>
          <p:spPr>
            <a:xfrm>
              <a:off x="6885992" y="2855167"/>
              <a:ext cx="1017037" cy="3763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07206" y="3896954"/>
              <a:ext cx="3445966" cy="6657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607206" y="5099531"/>
              <a:ext cx="720574" cy="2305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094098" y="5610533"/>
              <a:ext cx="412138" cy="1942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60888" y="27351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60888" y="135014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497469" y="247582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59368" y="324171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10167" y="415693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10167" y="505038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56080" y="5921514"/>
            <a:ext cx="627021" cy="627021"/>
          </a:xfrm>
          <a:prstGeom prst="rect">
            <a:avLst/>
          </a:prstGeom>
        </p:spPr>
      </p:pic>
      <p:sp>
        <p:nvSpPr>
          <p:cNvPr id="35" name="직사각형 31"/>
          <p:cNvSpPr/>
          <p:nvPr/>
        </p:nvSpPr>
        <p:spPr>
          <a:xfrm>
            <a:off x="1544300" y="157920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44320" y="1579245"/>
            <a:ext cx="9888220" cy="1753235"/>
          </a:xfrm>
          <a:prstGeom prst="rect">
            <a:avLst/>
          </a:prstGeom>
        </p:spPr>
        <p:txBody>
          <a:bodyPr wrap="square">
            <a:spAutoFit/>
          </a:bodyPr>
          <a:lstStyle/>
          <a:p>
            <a:pPr algn="just">
              <a:lnSpc>
                <a:spcPct val="150000"/>
              </a:lnSpc>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How to Create and Store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Secret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7. Enter a name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secret: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dev/demo/secret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8. Enter a description for the secret (optional).</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9.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Next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08652" y="51087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14" name="Group 13"/>
          <p:cNvGrpSpPr/>
          <p:nvPr/>
        </p:nvGrpSpPr>
        <p:grpSpPr>
          <a:xfrm>
            <a:off x="6165215" y="2938780"/>
            <a:ext cx="5433695" cy="3319145"/>
            <a:chOff x="4375498" y="1857111"/>
            <a:chExt cx="7125451" cy="4045031"/>
          </a:xfrm>
        </p:grpSpPr>
        <p:pic>
          <p:nvPicPr>
            <p:cNvPr id="10" name="Picture 9"/>
            <p:cNvPicPr>
              <a:picLocks noChangeAspect="1"/>
            </p:cNvPicPr>
            <p:nvPr/>
          </p:nvPicPr>
          <p:blipFill>
            <a:blip r:embed="rId11"/>
            <a:stretch>
              <a:fillRect/>
            </a:stretch>
          </p:blipFill>
          <p:spPr>
            <a:xfrm>
              <a:off x="4375498" y="1857111"/>
              <a:ext cx="7125371" cy="4045031"/>
            </a:xfrm>
            <a:prstGeom prst="rect">
              <a:avLst/>
            </a:prstGeom>
          </p:spPr>
        </p:pic>
        <p:sp>
          <p:nvSpPr>
            <p:cNvPr id="11" name="Rectangle 10"/>
            <p:cNvSpPr/>
            <p:nvPr/>
          </p:nvSpPr>
          <p:spPr>
            <a:xfrm>
              <a:off x="4505855" y="2465660"/>
              <a:ext cx="672635" cy="1655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05855" y="2967132"/>
              <a:ext cx="1409753" cy="1991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124441" y="5701004"/>
              <a:ext cx="376508" cy="2010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1" y="1569044"/>
            <a:ext cx="10054414" cy="1753235"/>
          </a:xfrm>
          <a:prstGeom prst="rect">
            <a:avLst/>
          </a:prstGeom>
        </p:spPr>
        <p:txBody>
          <a:bodyPr wrap="square">
            <a:spAutoFit/>
          </a:bodyPr>
          <a:lstStyle/>
          <a:p>
            <a:pPr algn="just">
              <a:lnSpc>
                <a:spcPct val="150000"/>
              </a:lnSpc>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How to Create and Store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Secret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10. Click Next to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Review</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page. At the bottom of the page, there is a section call Sample code. These code are used for retrieving the secret in application.</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11.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Store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31" name="Group 30"/>
          <p:cNvGrpSpPr/>
          <p:nvPr/>
        </p:nvGrpSpPr>
        <p:grpSpPr>
          <a:xfrm>
            <a:off x="3685308" y="2940060"/>
            <a:ext cx="7049381" cy="3053189"/>
            <a:chOff x="3685308" y="2940060"/>
            <a:chExt cx="7049381" cy="3053189"/>
          </a:xfrm>
        </p:grpSpPr>
        <p:pic>
          <p:nvPicPr>
            <p:cNvPr id="3" name="Picture 2"/>
            <p:cNvPicPr>
              <a:picLocks noChangeAspect="1"/>
            </p:cNvPicPr>
            <p:nvPr/>
          </p:nvPicPr>
          <p:blipFill>
            <a:blip r:embed="rId11"/>
            <a:stretch>
              <a:fillRect/>
            </a:stretch>
          </p:blipFill>
          <p:spPr>
            <a:xfrm>
              <a:off x="3685308" y="2940060"/>
              <a:ext cx="7044721" cy="3053189"/>
            </a:xfrm>
            <a:prstGeom prst="rect">
              <a:avLst/>
            </a:prstGeom>
          </p:spPr>
        </p:pic>
        <p:sp>
          <p:nvSpPr>
            <p:cNvPr id="7" name="Rectangle 6"/>
            <p:cNvSpPr/>
            <p:nvPr/>
          </p:nvSpPr>
          <p:spPr>
            <a:xfrm>
              <a:off x="3797559" y="3418838"/>
              <a:ext cx="3404763" cy="19835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293804" y="5788155"/>
              <a:ext cx="440885" cy="1923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63917" y="1590571"/>
            <a:ext cx="9439298" cy="922020"/>
          </a:xfrm>
          <a:prstGeom prst="rect">
            <a:avLst/>
          </a:prstGeom>
        </p:spPr>
        <p:txBody>
          <a:bodyPr wrap="square">
            <a:spAutoFit/>
          </a:bodyPr>
          <a:lstStyle/>
          <a:p>
            <a:pPr>
              <a:lnSpc>
                <a:spcPct val="150000"/>
              </a:lnSpc>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How to Create and Store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Secret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12. Now the secret is successfully stored and being displayed in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Secrets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list.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pic>
        <p:nvPicPr>
          <p:cNvPr id="3" name="Picture 2"/>
          <p:cNvPicPr>
            <a:picLocks noChangeAspect="1"/>
          </p:cNvPicPr>
          <p:nvPr/>
        </p:nvPicPr>
        <p:blipFill>
          <a:blip r:embed="rId11"/>
          <a:stretch>
            <a:fillRect/>
          </a:stretch>
        </p:blipFill>
        <p:spPr>
          <a:xfrm>
            <a:off x="1803671" y="3112096"/>
            <a:ext cx="9577772" cy="1928129"/>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10180" y="-1015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4" y="341143"/>
              <a:ext cx="4254500" cy="66040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29"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9"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5" name="직사각형 31"/>
          <p:cNvSpPr/>
          <p:nvPr/>
        </p:nvSpPr>
        <p:spPr>
          <a:xfrm>
            <a:off x="1554460" y="1569044"/>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6" name="직사각형 32"/>
          <p:cNvSpPr/>
          <p:nvPr/>
        </p:nvSpPr>
        <p:spPr>
          <a:xfrm>
            <a:off x="1554460" y="1566292"/>
            <a:ext cx="9638993" cy="922020"/>
          </a:xfrm>
          <a:prstGeom prst="rect">
            <a:avLst/>
          </a:prstGeom>
        </p:spPr>
        <p:txBody>
          <a:bodyPr wrap="square">
            <a:spAutoFit/>
          </a:bodyPr>
          <a:lstStyle/>
          <a:p>
            <a:pPr>
              <a:lnSpc>
                <a:spcPct val="150000"/>
              </a:lnSpc>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How to Check the Secret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Values</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 Click on the icon of </a:t>
            </a:r>
            <a:r>
              <a:rPr lang="en-US" altLang="ko-KR" dirty="0" err="1" smtClean="0">
                <a:latin typeface="Times New Roman" panose="02020603050405020304" pitchFamily="18" charset="0"/>
                <a:ea typeface="NanumBarunGothic" panose="020B0603020101020101" pitchFamily="50" charset="-127"/>
                <a:cs typeface="Times New Roman" panose="02020603050405020304" pitchFamily="18" charset="0"/>
              </a:rPr>
              <a:t>CloudShell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in the navigation bar.</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2" name="TextBox 31"/>
          <p:cNvSpPr txBox="1"/>
          <p:nvPr/>
        </p:nvSpPr>
        <p:spPr>
          <a:xfrm>
            <a:off x="1818812" y="500715"/>
            <a:ext cx="1866496" cy="368300"/>
          </a:xfrm>
          <a:prstGeom prst="rect">
            <a:avLst/>
          </a:prstGeom>
          <a:noFill/>
        </p:spPr>
        <p:txBody>
          <a:bodyPr wrap="square" rtlCol="0">
            <a:spAutoFit/>
          </a:bodyPr>
          <a:lstStyle/>
          <a:p>
            <a:pPr indent="0" algn="l">
              <a:buFont typeface="+mj-lt"/>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rPr>
              <a:t>Configuration</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grpSp>
        <p:nvGrpSpPr>
          <p:cNvPr id="31" name="Group 30"/>
          <p:cNvGrpSpPr/>
          <p:nvPr/>
        </p:nvGrpSpPr>
        <p:grpSpPr>
          <a:xfrm>
            <a:off x="4395374" y="2509297"/>
            <a:ext cx="4372585" cy="409632"/>
            <a:chOff x="3909707" y="3224184"/>
            <a:chExt cx="4372585" cy="409632"/>
          </a:xfrm>
        </p:grpSpPr>
        <p:pic>
          <p:nvPicPr>
            <p:cNvPr id="3" name="Picture 2"/>
            <p:cNvPicPr>
              <a:picLocks noChangeAspect="1"/>
            </p:cNvPicPr>
            <p:nvPr/>
          </p:nvPicPr>
          <p:blipFill>
            <a:blip r:embed="rId11"/>
            <a:stretch>
              <a:fillRect/>
            </a:stretch>
          </p:blipFill>
          <p:spPr>
            <a:xfrm>
              <a:off x="3909707" y="3224184"/>
              <a:ext cx="4372585" cy="409632"/>
            </a:xfrm>
            <a:prstGeom prst="rect">
              <a:avLst/>
            </a:prstGeom>
          </p:spPr>
        </p:pic>
        <p:sp>
          <p:nvSpPr>
            <p:cNvPr id="7" name="Rectangle 6"/>
            <p:cNvSpPr/>
            <p:nvPr/>
          </p:nvSpPr>
          <p:spPr>
            <a:xfrm>
              <a:off x="6326155" y="3331029"/>
              <a:ext cx="1679510" cy="1679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993502" y="3303037"/>
              <a:ext cx="251927" cy="2332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직사각형 32"/>
          <p:cNvSpPr/>
          <p:nvPr/>
        </p:nvSpPr>
        <p:spPr>
          <a:xfrm>
            <a:off x="1584209" y="2940060"/>
            <a:ext cx="9638993" cy="1337945"/>
          </a:xfrm>
          <a:prstGeom prst="rect">
            <a:avLst/>
          </a:prstGeom>
        </p:spPr>
        <p:txBody>
          <a:bodyPr wrap="square">
            <a:spAutoFit/>
          </a:bodyPr>
          <a:lstStyle/>
          <a:p>
            <a:pPr>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 Using the command:</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a:lnSpc>
                <a:spcPct val="150000"/>
              </a:lnSpc>
            </a:pP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aws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secretsmanager</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get-secret-value --secret-id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dev/demo/secret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a:lnSpc>
                <a:spcPct val="150000"/>
              </a:lnSpc>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Getting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following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results means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secret is ready to use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33" name="Picture 32"/>
          <p:cNvPicPr>
            <a:picLocks noChangeAspect="1"/>
          </p:cNvPicPr>
          <p:nvPr/>
        </p:nvPicPr>
        <p:blipFill>
          <a:blip r:embed="rId12"/>
          <a:stretch>
            <a:fillRect/>
          </a:stretch>
        </p:blipFill>
        <p:spPr>
          <a:xfrm>
            <a:off x="4095532" y="4169079"/>
            <a:ext cx="4972268" cy="2024822"/>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sp>
        <p:nvSpPr>
          <p:cNvPr id="10" name="Rectangle 239"/>
          <p:cNvSpPr>
            <a:spLocks noChangeArrowheads="1"/>
          </p:cNvSpPr>
          <p:nvPr/>
        </p:nvSpPr>
        <p:spPr bwMode="auto">
          <a:xfrm>
            <a:off x="1811337" y="3001168"/>
            <a:ext cx="8569325" cy="855663"/>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4</a:t>
            </a:r>
            <a:r>
              <a:rPr lang="en-US" altLang="ko-KR" sz="54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 Amazon Cognito</a:t>
            </a:r>
            <a:endParaRPr lang="en-US" altLang="ko-KR" sz="54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2660" y="163190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4" name="TextBox 33"/>
          <p:cNvSpPr txBox="1"/>
          <p:nvPr/>
        </p:nvSpPr>
        <p:spPr>
          <a:xfrm>
            <a:off x="2028190" y="500380"/>
            <a:ext cx="2517775" cy="368300"/>
          </a:xfrm>
          <a:prstGeom prst="rect">
            <a:avLst/>
          </a:prstGeom>
          <a:noFill/>
        </p:spPr>
        <p:txBody>
          <a:bodyPr wrap="square" rtlCol="0">
            <a:spAutoFit/>
          </a:bodyPr>
          <a:lstStyle/>
          <a:p>
            <a:pPr marL="342900" indent="-342900" algn="l">
              <a:buFont typeface="+mj-lt"/>
              <a:buAutoNum type="arabicPeriod" startAt="4"/>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Amazon </a:t>
            </a:r>
            <a:r>
              <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rPr>
              <a:t>C</a:t>
            </a: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ognito</a:t>
            </a:r>
            <a:endPar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80312" y="2696155"/>
            <a:ext cx="1586865" cy="1413510"/>
          </a:xfrm>
          <a:prstGeom prst="rect">
            <a:avLst/>
          </a:prstGeom>
        </p:spPr>
      </p:pic>
      <p:graphicFrame>
        <p:nvGraphicFramePr>
          <p:cNvPr id="19" name="Table 18"/>
          <p:cNvGraphicFramePr>
            <a:graphicFrameLocks noGrp="1"/>
          </p:cNvGraphicFramePr>
          <p:nvPr/>
        </p:nvGraphicFramePr>
        <p:xfrm>
          <a:off x="2216376" y="4544301"/>
          <a:ext cx="2329790" cy="1681480"/>
        </p:xfrm>
        <a:graphic>
          <a:graphicData uri="http://schemas.openxmlformats.org/drawingml/2006/table">
            <a:tbl>
              <a:tblPr firstRow="1" bandRow="1">
                <a:tableStyleId>{5C22544A-7EE6-4342-B048-85BDC9FD1C3A}</a:tableStyleId>
              </a:tblPr>
              <a:tblGrid>
                <a:gridCol w="2329790"/>
              </a:tblGrid>
              <a:tr h="370840">
                <a:tc>
                  <a:txBody>
                    <a:bodyPr/>
                    <a:lstStyle/>
                    <a:p>
                      <a:r>
                        <a:rPr lang="en-US" sz="1600" dirty="0" smtClean="0">
                          <a:latin typeface="Times New Roman" panose="02020603050405020304" pitchFamily="18" charset="0"/>
                          <a:cs typeface="Times New Roman" panose="02020603050405020304" pitchFamily="18" charset="0"/>
                        </a:rPr>
                        <a:t>Authentication</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Sign in</a:t>
                      </a:r>
                      <a:r>
                        <a:rPr lang="en-US" sz="1600" baseline="0" dirty="0" smtClean="0">
                          <a:latin typeface="Times New Roman" panose="02020603050405020304" pitchFamily="18" charset="0"/>
                          <a:cs typeface="Times New Roman" panose="02020603050405020304" pitchFamily="18" charset="0"/>
                        </a:rPr>
                        <a:t> users</a:t>
                      </a:r>
                      <a:endParaRPr lang="en-US" sz="1600" baseline="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aseline="0" dirty="0" smtClean="0">
                          <a:latin typeface="Times New Roman" panose="02020603050405020304" pitchFamily="18" charset="0"/>
                          <a:cs typeface="Times New Roman" panose="02020603050405020304" pitchFamily="18" charset="0"/>
                        </a:rPr>
                        <a:t>Enable federation with enterprise identities</a:t>
                      </a:r>
                      <a:endParaRPr lang="en-US" sz="1600" baseline="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aseline="0" dirty="0" smtClean="0">
                          <a:latin typeface="Times New Roman" panose="02020603050405020304" pitchFamily="18" charset="0"/>
                          <a:cs typeface="Times New Roman" panose="02020603050405020304" pitchFamily="18" charset="0"/>
                        </a:rPr>
                        <a:t>Enable federation with social identities</a:t>
                      </a:r>
                      <a:endParaRPr lang="en-US" sz="1600" baseline="0" dirty="0" smtClean="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35" name="Table 34"/>
          <p:cNvGraphicFramePr>
            <a:graphicFrameLocks noGrp="1"/>
          </p:cNvGraphicFramePr>
          <p:nvPr/>
        </p:nvGraphicFramePr>
        <p:xfrm>
          <a:off x="5408849" y="4544301"/>
          <a:ext cx="2329790" cy="1437640"/>
        </p:xfrm>
        <a:graphic>
          <a:graphicData uri="http://schemas.openxmlformats.org/drawingml/2006/table">
            <a:tbl>
              <a:tblPr firstRow="1" bandRow="1">
                <a:tableStyleId>{5C22544A-7EE6-4342-B048-85BDC9FD1C3A}</a:tableStyleId>
              </a:tblPr>
              <a:tblGrid>
                <a:gridCol w="2329790"/>
              </a:tblGrid>
              <a:tr h="370840">
                <a:tc>
                  <a:txBody>
                    <a:bodyPr/>
                    <a:lstStyle/>
                    <a:p>
                      <a:r>
                        <a:rPr lang="en-US" sz="1600" dirty="0" smtClean="0">
                          <a:latin typeface="Times New Roman" panose="02020603050405020304" pitchFamily="18" charset="0"/>
                          <a:cs typeface="Times New Roman" panose="02020603050405020304" pitchFamily="18" charset="0"/>
                        </a:rPr>
                        <a:t>Authorization</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pPr marL="285750" indent="-285750">
                        <a:buFont typeface="Arial" panose="020B0604020202020204" pitchFamily="34" charset="0"/>
                        <a:buChar char="•"/>
                      </a:pPr>
                      <a:r>
                        <a:rPr lang="en-US" sz="1600" baseline="0" dirty="0" smtClean="0">
                          <a:latin typeface="Times New Roman" panose="02020603050405020304" pitchFamily="18" charset="0"/>
                          <a:cs typeface="Times New Roman" panose="02020603050405020304" pitchFamily="18" charset="0"/>
                        </a:rPr>
                        <a:t>Protect data and operations</a:t>
                      </a:r>
                      <a:endParaRPr lang="en-US" sz="1600" baseline="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aseline="0" dirty="0" smtClean="0">
                          <a:latin typeface="Times New Roman" panose="02020603050405020304" pitchFamily="18" charset="0"/>
                          <a:cs typeface="Times New Roman" panose="02020603050405020304" pitchFamily="18" charset="0"/>
                        </a:rPr>
                        <a:t>Provide fine-grained access control</a:t>
                      </a:r>
                      <a:endParaRPr lang="en-US" sz="1600" baseline="0" dirty="0" smtClean="0">
                        <a:latin typeface="Times New Roman" panose="02020603050405020304" pitchFamily="18" charset="0"/>
                        <a:cs typeface="Times New Roman" panose="02020603050405020304" pitchFamily="18" charset="0"/>
                      </a:endParaRPr>
                    </a:p>
                  </a:txBody>
                  <a:tcPr/>
                </a:tc>
              </a:tr>
            </a:tbl>
          </a:graphicData>
        </a:graphic>
      </p:graphicFrame>
      <p:graphicFrame>
        <p:nvGraphicFramePr>
          <p:cNvPr id="36" name="Table 35"/>
          <p:cNvGraphicFramePr>
            <a:graphicFrameLocks noGrp="1"/>
          </p:cNvGraphicFramePr>
          <p:nvPr/>
        </p:nvGraphicFramePr>
        <p:xfrm>
          <a:off x="8601322" y="4553902"/>
          <a:ext cx="2329790" cy="1681480"/>
        </p:xfrm>
        <a:graphic>
          <a:graphicData uri="http://schemas.openxmlformats.org/drawingml/2006/table">
            <a:tbl>
              <a:tblPr firstRow="1" bandRow="1">
                <a:tableStyleId>{5C22544A-7EE6-4342-B048-85BDC9FD1C3A}</a:tableStyleId>
              </a:tblPr>
              <a:tblGrid>
                <a:gridCol w="2329790"/>
              </a:tblGrid>
              <a:tr h="370840">
                <a:tc>
                  <a:txBody>
                    <a:bodyPr/>
                    <a:lstStyle/>
                    <a:p>
                      <a:r>
                        <a:rPr lang="en-US" sz="1600" dirty="0" smtClean="0">
                          <a:latin typeface="Times New Roman" panose="02020603050405020304" pitchFamily="18" charset="0"/>
                          <a:cs typeface="Times New Roman" panose="02020603050405020304" pitchFamily="18" charset="0"/>
                        </a:rPr>
                        <a:t>User Management</a:t>
                      </a:r>
                      <a:endParaRPr lang="en-US" sz="1600" dirty="0">
                        <a:latin typeface="Times New Roman" panose="02020603050405020304" pitchFamily="18" charset="0"/>
                        <a:cs typeface="Times New Roman" panose="02020603050405020304" pitchFamily="18" charset="0"/>
                      </a:endParaRPr>
                    </a:p>
                  </a:txBody>
                  <a:tcPr/>
                </a:tc>
              </a:tr>
              <a:tr h="370840">
                <a:tc>
                  <a:txBody>
                    <a:bodyPr/>
                    <a:lstStyle/>
                    <a:p>
                      <a:pPr marL="285750" indent="-285750">
                        <a:buFont typeface="Arial" panose="020B0604020202020204" pitchFamily="34" charset="0"/>
                        <a:buChar char="•"/>
                      </a:pPr>
                      <a:r>
                        <a:rPr lang="en-US" sz="1600" baseline="0" dirty="0" smtClean="0">
                          <a:latin typeface="Times New Roman" panose="02020603050405020304" pitchFamily="18" charset="0"/>
                          <a:cs typeface="Times New Roman" panose="02020603050405020304" pitchFamily="18" charset="0"/>
                        </a:rPr>
                        <a:t>Manage user lifecycles</a:t>
                      </a:r>
                      <a:endParaRPr lang="en-US" sz="1600" baseline="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aseline="0" dirty="0" smtClean="0">
                          <a:latin typeface="Times New Roman" panose="02020603050405020304" pitchFamily="18" charset="0"/>
                          <a:cs typeface="Times New Roman" panose="02020603050405020304" pitchFamily="18" charset="0"/>
                        </a:rPr>
                        <a:t>Store and manage user profile data</a:t>
                      </a:r>
                      <a:endParaRPr lang="en-US" sz="1600" baseline="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aseline="0" dirty="0" smtClean="0">
                          <a:latin typeface="Times New Roman" panose="02020603050405020304" pitchFamily="18" charset="0"/>
                          <a:cs typeface="Times New Roman" panose="02020603050405020304" pitchFamily="18" charset="0"/>
                        </a:rPr>
                        <a:t>Monitor engagement</a:t>
                      </a:r>
                      <a:endParaRPr lang="en-US" sz="1600" baseline="0" dirty="0" smtClean="0">
                        <a:latin typeface="Times New Roman" panose="02020603050405020304" pitchFamily="18" charset="0"/>
                        <a:cs typeface="Times New Roman" panose="02020603050405020304" pitchFamily="18" charset="0"/>
                      </a:endParaRPr>
                    </a:p>
                  </a:txBody>
                  <a:tcPr/>
                </a:tc>
              </a:tr>
            </a:tbl>
          </a:graphicData>
        </a:graphic>
      </p:graphicFrame>
      <p:cxnSp>
        <p:nvCxnSpPr>
          <p:cNvPr id="37" name="Straight Arrow Connector 36"/>
          <p:cNvCxnSpPr>
            <a:stCxn id="14" idx="2"/>
            <a:endCxn id="19" idx="0"/>
          </p:cNvCxnSpPr>
          <p:nvPr/>
        </p:nvCxnSpPr>
        <p:spPr>
          <a:xfrm flipH="1">
            <a:off x="3381271" y="4109665"/>
            <a:ext cx="3192474" cy="434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5" idx="0"/>
          </p:cNvCxnSpPr>
          <p:nvPr/>
        </p:nvCxnSpPr>
        <p:spPr>
          <a:xfrm>
            <a:off x="6573744" y="4109665"/>
            <a:ext cx="0" cy="434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4" idx="2"/>
            <a:endCxn id="36" idx="0"/>
          </p:cNvCxnSpPr>
          <p:nvPr/>
        </p:nvCxnSpPr>
        <p:spPr>
          <a:xfrm>
            <a:off x="6573745" y="4109665"/>
            <a:ext cx="3192472" cy="444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직사각형 32"/>
          <p:cNvSpPr/>
          <p:nvPr/>
        </p:nvSpPr>
        <p:spPr>
          <a:xfrm>
            <a:off x="1592483" y="1632051"/>
            <a:ext cx="9438597" cy="1198880"/>
          </a:xfrm>
          <a:prstGeom prst="rect">
            <a:avLst/>
          </a:prstGeom>
        </p:spPr>
        <p:txBody>
          <a:bodyPr wrap="square">
            <a:spAutoFit/>
          </a:bodyPr>
          <a:lstStyle/>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Amazon Cognito provides authentication, authorization, and user management for customer’s web and mobile apps. </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Customer’s users can sign in directly with a user name and password, or through a third party such as Facebook, Amazon, Google or Apple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3" name="직사각형 32"/>
          <p:cNvSpPr/>
          <p:nvPr/>
        </p:nvSpPr>
        <p:spPr>
          <a:xfrm>
            <a:off x="2146558" y="1875769"/>
            <a:ext cx="8751597" cy="338554"/>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algn="just"/>
            <a:endParaRPr lang="en-US" altLang="ko-KR" sz="1600"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4" name="TextBox 33"/>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Components</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1" name="Picture 10"/>
          <p:cNvPicPr>
            <a:picLocks noChangeAspect="1"/>
          </p:cNvPicPr>
          <p:nvPr/>
        </p:nvPicPr>
        <p:blipFill>
          <a:blip r:embed="rId11"/>
          <a:stretch>
            <a:fillRect/>
          </a:stretch>
        </p:blipFill>
        <p:spPr>
          <a:xfrm>
            <a:off x="4512972" y="2597694"/>
            <a:ext cx="3166076" cy="3538555"/>
          </a:xfrm>
          <a:prstGeom prst="rect">
            <a:avLst/>
          </a:prstGeom>
        </p:spPr>
      </p:pic>
      <p:sp>
        <p:nvSpPr>
          <p:cNvPr id="29" name="직사각형 32"/>
          <p:cNvSpPr/>
          <p:nvPr/>
        </p:nvSpPr>
        <p:spPr>
          <a:xfrm>
            <a:off x="1593762" y="1629594"/>
            <a:ext cx="9438597" cy="922020"/>
          </a:xfrm>
          <a:prstGeom prst="rect">
            <a:avLst/>
          </a:prstGeom>
        </p:spPr>
        <p:txBody>
          <a:bodyPr wrap="square">
            <a:spAutoFit/>
          </a:bodyPr>
          <a:lstStyle/>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The two main components of Amazon Cognito are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user pools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and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identity pools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Customer can use identity pools and user pools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separately</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together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29" name="직사각형 32"/>
          <p:cNvSpPr/>
          <p:nvPr/>
        </p:nvSpPr>
        <p:spPr>
          <a:xfrm>
            <a:off x="1594022" y="1629635"/>
            <a:ext cx="9438597" cy="4661535"/>
          </a:xfrm>
          <a:prstGeom prst="rect">
            <a:avLst/>
          </a:prstGeom>
        </p:spPr>
        <p:txBody>
          <a:bodyPr wrap="square">
            <a:spAutoFit/>
          </a:bodyPr>
          <a:lstStyle/>
          <a:p>
            <a:pPr lvl="0" indent="0">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User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pools</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User pools are directories needed for authentication (identity verification).</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User pools provide: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Sign-up and sign-in services.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 built-in, customizable web UI to sign in users.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Social sign-in with Facebook, Google, Login with Amazon, and Sign in with Apple, and through SAML and OIDC identity providers from your user pool.</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User directory management and user profiles.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Security features such as multi-factor authentication (MFA), checks for compromised credentials, account takeover protection, and phone and email verification.</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Customized workflows and user migration through AWS Lambda triggers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TextBox 29"/>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Components</a:t>
            </a:r>
            <a:endPar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42462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2002 - The platform was launched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2003 - Concept was reformulated with standardized plans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2004 - The first service (Simple Queue Service) launched for public usage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2006 - Official re-launch with Amazon EC2</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2009 - Virtual Private Cloud launches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2012 - Holds first customer event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2013 - CIA adoption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2016 - Reaches 10 billion in revenue target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2017 - 100 services in total</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2018 - Signs 10 billion dollar contract with the Pentagon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History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594022" y="1629635"/>
            <a:ext cx="9438597" cy="4246245"/>
          </a:xfrm>
          <a:prstGeom prst="rect">
            <a:avLst/>
          </a:prstGeom>
        </p:spPr>
        <p:txBody>
          <a:bodyPr wrap="square">
            <a:spAutoFit/>
          </a:bodyPr>
          <a:lstStyle/>
          <a:p>
            <a:pPr lvl="0" indent="0">
              <a:lnSpc>
                <a:spcPct val="150000"/>
              </a:lnSpc>
              <a:buFontTx/>
              <a:buNone/>
            </a:pP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Identities pools</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Identity pools enable you to grant customer’s users access to other AWS services.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Identity pools support anonymous guest users, as well as the following identity providers (</a:t>
            </a: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IdP</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that customer can use to authenticate users for identity pools: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Amazon Cognito user pools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Social sign-in with Facebook, Google, Login with Amazon, and Sign in with Apple</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err="1">
                <a:latin typeface="Times New Roman" panose="02020603050405020304" pitchFamily="18" charset="0"/>
                <a:ea typeface="NanumBarunGothic" panose="020B0603020101020101" pitchFamily="50" charset="-127"/>
                <a:cs typeface="Times New Roman" panose="02020603050405020304" pitchFamily="18" charset="0"/>
              </a:rPr>
              <a:t>OpenID</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Connect (OIDC) providers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SAML identity providers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Developer authenticated identities</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nSpc>
                <a:spcPct val="150000"/>
              </a:lnSpc>
              <a:buFont typeface="Arial" panose="020B0604020202020204" pitchFamily="34" charset="0"/>
              <a:buChar char="•"/>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save user profile information, your identity pool needs to be integrated with a user pool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Components</a:t>
            </a:r>
            <a:endPar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915648" y="1623868"/>
            <a:ext cx="9383723" cy="2168525"/>
          </a:xfrm>
          <a:prstGeom prst="rect">
            <a:avLst/>
          </a:prstGeom>
        </p:spPr>
        <p:txBody>
          <a:bodyPr wrap="square">
            <a:spAutoFit/>
          </a:bodyPr>
          <a:lstStyle/>
          <a:p>
            <a:pPr lvl="0" indent="0" algn="just">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Here is how authentication works when identity pools and user pools are used together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 User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signs in through a user pool.</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 Once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successfully authenticated, they receive a user pool token.</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3. The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app exchanges the token for AWS credentials through an identity pool.</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4. User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can use these authenticated AWS credentials to access other services in the AWS cloud. </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580934"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How Cognito works</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98415" y="3654179"/>
            <a:ext cx="6349206" cy="2539683"/>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594023" y="1629634"/>
            <a:ext cx="3501374" cy="1753235"/>
          </a:xfrm>
          <a:prstGeom prst="rect">
            <a:avLst/>
          </a:prstGeom>
        </p:spPr>
        <p:txBody>
          <a:bodyPr wrap="square">
            <a:spAutoFit/>
          </a:bodyPr>
          <a:lstStyle/>
          <a:p>
            <a:pPr lvl="0" indent="0" algn="just">
              <a:lnSpc>
                <a:spcPct val="150000"/>
              </a:lnSpc>
              <a:buFontTx/>
              <a:buNone/>
            </a:pP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Create user pool</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 Search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Cognito</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on AWS Console and choose to go to the Amazon Cognito page.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13" name="Group 12"/>
          <p:cNvGrpSpPr/>
          <p:nvPr/>
        </p:nvGrpSpPr>
        <p:grpSpPr>
          <a:xfrm>
            <a:off x="5833765" y="1629094"/>
            <a:ext cx="5692934" cy="3829585"/>
            <a:chOff x="3249543" y="2332607"/>
            <a:chExt cx="5692934" cy="3829585"/>
          </a:xfrm>
        </p:grpSpPr>
        <p:pic>
          <p:nvPicPr>
            <p:cNvPr id="11" name="Picture 10"/>
            <p:cNvPicPr>
              <a:picLocks noChangeAspect="1"/>
            </p:cNvPicPr>
            <p:nvPr/>
          </p:nvPicPr>
          <p:blipFill>
            <a:blip r:embed="rId11"/>
            <a:stretch>
              <a:fillRect/>
            </a:stretch>
          </p:blipFill>
          <p:spPr>
            <a:xfrm>
              <a:off x="3249543" y="2332607"/>
              <a:ext cx="5692934" cy="3829585"/>
            </a:xfrm>
            <a:prstGeom prst="rect">
              <a:avLst/>
            </a:prstGeom>
          </p:spPr>
        </p:pic>
        <p:sp>
          <p:nvSpPr>
            <p:cNvPr id="12" name="Rectangle 11"/>
            <p:cNvSpPr/>
            <p:nvPr/>
          </p:nvSpPr>
          <p:spPr>
            <a:xfrm>
              <a:off x="5477069" y="3191071"/>
              <a:ext cx="795949" cy="1866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594022" y="1658210"/>
            <a:ext cx="9438597" cy="506730"/>
          </a:xfrm>
          <a:prstGeom prst="rect">
            <a:avLst/>
          </a:prstGeom>
        </p:spPr>
        <p:txBody>
          <a:bodyPr wrap="square">
            <a:spAutoFit/>
          </a:bodyPr>
          <a:lstStyle/>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Create user pool</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1" name="Picture 10"/>
          <p:cNvPicPr>
            <a:picLocks noChangeAspect="1"/>
          </p:cNvPicPr>
          <p:nvPr/>
        </p:nvPicPr>
        <p:blipFill>
          <a:blip r:embed="rId11"/>
          <a:stretch>
            <a:fillRect/>
          </a:stretch>
        </p:blipFill>
        <p:spPr>
          <a:xfrm>
            <a:off x="1911319" y="2822495"/>
            <a:ext cx="9419635" cy="2217730"/>
          </a:xfrm>
          <a:prstGeom prst="rect">
            <a:avLst/>
          </a:prstGeom>
        </p:spPr>
      </p:pic>
      <p:sp>
        <p:nvSpPr>
          <p:cNvPr id="12" name="Rectangle 11"/>
          <p:cNvSpPr/>
          <p:nvPr/>
        </p:nvSpPr>
        <p:spPr>
          <a:xfrm>
            <a:off x="8966719" y="4478695"/>
            <a:ext cx="858416" cy="195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594121" y="1580955"/>
            <a:ext cx="4216849" cy="2584450"/>
          </a:xfrm>
          <a:prstGeom prst="rect">
            <a:avLst/>
          </a:prstGeom>
        </p:spPr>
        <p:txBody>
          <a:bodyPr wrap="square">
            <a:spAutoFit/>
          </a:bodyPr>
          <a:lstStyle/>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3.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Username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and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Email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Cognito user pool sign-in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options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After choose Username, the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options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User name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requirements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will show up</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Make user name case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sensitive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4.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Next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17" name="Group 16"/>
          <p:cNvGrpSpPr/>
          <p:nvPr/>
        </p:nvGrpSpPr>
        <p:grpSpPr>
          <a:xfrm>
            <a:off x="6393608" y="1751136"/>
            <a:ext cx="5150410" cy="4479757"/>
            <a:chOff x="6393608" y="1751136"/>
            <a:chExt cx="5150410" cy="4479757"/>
          </a:xfrm>
        </p:grpSpPr>
        <p:pic>
          <p:nvPicPr>
            <p:cNvPr id="11" name="Picture 10"/>
            <p:cNvPicPr>
              <a:picLocks noChangeAspect="1"/>
            </p:cNvPicPr>
            <p:nvPr/>
          </p:nvPicPr>
          <p:blipFill>
            <a:blip r:embed="rId11"/>
            <a:stretch>
              <a:fillRect/>
            </a:stretch>
          </p:blipFill>
          <p:spPr>
            <a:xfrm>
              <a:off x="6393608" y="1751136"/>
              <a:ext cx="5150410" cy="4479757"/>
            </a:xfrm>
            <a:prstGeom prst="rect">
              <a:avLst/>
            </a:prstGeom>
          </p:spPr>
        </p:pic>
        <p:sp>
          <p:nvSpPr>
            <p:cNvPr id="12" name="Rectangle 11"/>
            <p:cNvSpPr/>
            <p:nvPr/>
          </p:nvSpPr>
          <p:spPr>
            <a:xfrm>
              <a:off x="7800392" y="4165435"/>
              <a:ext cx="475861" cy="2292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91061" y="4795390"/>
              <a:ext cx="1110343" cy="1405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131420" y="6018245"/>
              <a:ext cx="403267" cy="2033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620692" y="1629635"/>
            <a:ext cx="3990555" cy="1753235"/>
          </a:xfrm>
          <a:prstGeom prst="rect">
            <a:avLst/>
          </a:prstGeom>
        </p:spPr>
        <p:txBody>
          <a:bodyPr wrap="square">
            <a:spAutoFit/>
          </a:bodyPr>
          <a:lstStyle/>
          <a:p>
            <a:pPr lvl="0" indent="0" algn="just">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5</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Leave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Password policy</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as default: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Cognito default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6</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Multi-factor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authentication</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No MFA</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example).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14" name="Group 13"/>
          <p:cNvGrpSpPr/>
          <p:nvPr/>
        </p:nvGrpSpPr>
        <p:grpSpPr>
          <a:xfrm>
            <a:off x="5961767" y="1699532"/>
            <a:ext cx="5584334" cy="4515480"/>
            <a:chOff x="5961767" y="1699532"/>
            <a:chExt cx="5584334" cy="4515480"/>
          </a:xfrm>
        </p:grpSpPr>
        <p:pic>
          <p:nvPicPr>
            <p:cNvPr id="11" name="Picture 10"/>
            <p:cNvPicPr>
              <a:picLocks noChangeAspect="1"/>
            </p:cNvPicPr>
            <p:nvPr/>
          </p:nvPicPr>
          <p:blipFill>
            <a:blip r:embed="rId11"/>
            <a:stretch>
              <a:fillRect/>
            </a:stretch>
          </p:blipFill>
          <p:spPr>
            <a:xfrm>
              <a:off x="5961767" y="1699532"/>
              <a:ext cx="5584334" cy="4515480"/>
            </a:xfrm>
            <a:prstGeom prst="rect">
              <a:avLst/>
            </a:prstGeom>
          </p:spPr>
        </p:pic>
        <p:sp>
          <p:nvSpPr>
            <p:cNvPr id="12" name="Rectangle 11"/>
            <p:cNvSpPr/>
            <p:nvPr/>
          </p:nvSpPr>
          <p:spPr>
            <a:xfrm>
              <a:off x="7463778" y="2855167"/>
              <a:ext cx="2029279" cy="3763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142376" y="5449078"/>
              <a:ext cx="1324946" cy="6829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609262" y="1629635"/>
            <a:ext cx="4722548" cy="2584450"/>
          </a:xfrm>
          <a:prstGeom prst="rect">
            <a:avLst/>
          </a:prstGeom>
        </p:spPr>
        <p:txBody>
          <a:bodyPr wrap="square">
            <a:spAutoFit/>
          </a:bodyPr>
          <a:lstStyle/>
          <a:p>
            <a:pPr lvl="0" indent="0" algn="just">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7</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User account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recovery</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leave as default: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Self-service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account recovery: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Enable self-service account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recovery</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Delivery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method for user account recovery messages: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Email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only</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8</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Next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17" name="Group 16"/>
          <p:cNvGrpSpPr/>
          <p:nvPr/>
        </p:nvGrpSpPr>
        <p:grpSpPr>
          <a:xfrm>
            <a:off x="6830052" y="1805512"/>
            <a:ext cx="4557396" cy="4303519"/>
            <a:chOff x="6830052" y="1805512"/>
            <a:chExt cx="4557396" cy="4303519"/>
          </a:xfrm>
        </p:grpSpPr>
        <p:pic>
          <p:nvPicPr>
            <p:cNvPr id="11" name="Picture 10"/>
            <p:cNvPicPr>
              <a:picLocks noChangeAspect="1"/>
            </p:cNvPicPr>
            <p:nvPr/>
          </p:nvPicPr>
          <p:blipFill>
            <a:blip r:embed="rId11"/>
            <a:stretch>
              <a:fillRect/>
            </a:stretch>
          </p:blipFill>
          <p:spPr>
            <a:xfrm>
              <a:off x="6830052" y="1805512"/>
              <a:ext cx="4557396" cy="4303519"/>
            </a:xfrm>
            <a:prstGeom prst="rect">
              <a:avLst/>
            </a:prstGeom>
          </p:spPr>
        </p:pic>
        <p:sp>
          <p:nvSpPr>
            <p:cNvPr id="12" name="Rectangle 11"/>
            <p:cNvSpPr/>
            <p:nvPr/>
          </p:nvSpPr>
          <p:spPr>
            <a:xfrm>
              <a:off x="6960637" y="4156104"/>
              <a:ext cx="2052734" cy="1826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960637" y="4954556"/>
              <a:ext cx="559836" cy="1136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879493" y="5868956"/>
              <a:ext cx="498624" cy="195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10745" y="160650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510837" y="1606775"/>
            <a:ext cx="9438597" cy="922020"/>
          </a:xfrm>
          <a:prstGeom prst="rect">
            <a:avLst/>
          </a:prstGeom>
        </p:spPr>
        <p:txBody>
          <a:bodyPr wrap="square">
            <a:spAutoFit/>
          </a:bodyPr>
          <a:lstStyle/>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 the page Sign-up experience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9.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S</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elf-service sign-up</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ensure the check box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Enable self-registration</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is checked.</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vi-VN" altLang="en-US" b="1" dirty="0" smtClean="0">
                <a:latin typeface="Times New Roman" panose="02020603050405020304" pitchFamily="18" charset="0"/>
                <a:ea typeface="나눔바른고딕 Light" panose="020B0603020101020101" pitchFamily="50" charset="-127"/>
                <a:cs typeface="Times New Roman" panose="02020603050405020304" pitchFamily="18" charset="0"/>
              </a:rPr>
              <a:t>C</a:t>
            </a: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onfiguration</a:t>
            </a:r>
            <a:endPar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13" name="Group 12"/>
          <p:cNvGrpSpPr/>
          <p:nvPr/>
        </p:nvGrpSpPr>
        <p:grpSpPr>
          <a:xfrm>
            <a:off x="1899978" y="2865909"/>
            <a:ext cx="9276264" cy="3176555"/>
            <a:chOff x="1899978" y="2865909"/>
            <a:chExt cx="9276264" cy="3176555"/>
          </a:xfrm>
        </p:grpSpPr>
        <p:pic>
          <p:nvPicPr>
            <p:cNvPr id="11" name="Picture 10"/>
            <p:cNvPicPr>
              <a:picLocks noChangeAspect="1"/>
            </p:cNvPicPr>
            <p:nvPr/>
          </p:nvPicPr>
          <p:blipFill>
            <a:blip r:embed="rId11"/>
            <a:stretch>
              <a:fillRect/>
            </a:stretch>
          </p:blipFill>
          <p:spPr>
            <a:xfrm>
              <a:off x="1899978" y="2865909"/>
              <a:ext cx="9276264" cy="3176555"/>
            </a:xfrm>
            <a:prstGeom prst="rect">
              <a:avLst/>
            </a:prstGeom>
          </p:spPr>
        </p:pic>
        <p:sp>
          <p:nvSpPr>
            <p:cNvPr id="12" name="Rectangle 11"/>
            <p:cNvSpPr/>
            <p:nvPr/>
          </p:nvSpPr>
          <p:spPr>
            <a:xfrm>
              <a:off x="4441371" y="5058887"/>
              <a:ext cx="1511560" cy="2595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597025" y="1629410"/>
            <a:ext cx="5760085" cy="4246245"/>
          </a:xfrm>
          <a:prstGeom prst="rect">
            <a:avLst/>
          </a:prstGeom>
        </p:spPr>
        <p:txBody>
          <a:bodyPr wrap="square">
            <a:spAutoFit/>
          </a:bodyPr>
          <a:lstStyle/>
          <a:p>
            <a:pPr lvl="0" indent="0" algn="just">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Attribute verification and user account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confirmation</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10.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Cognito-assisted verification and confirmation</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leave as default: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Allow Cognito to automatically send messages to verify and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confirm</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11.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Attributes to verify</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Send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email message, verify email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address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12.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Verifying attribute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changes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leave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as default: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Keep original attribute value active when an update is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pending</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13.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Email address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Active attribute values when an update is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pending</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33" name="Group 32"/>
          <p:cNvGrpSpPr/>
          <p:nvPr/>
        </p:nvGrpSpPr>
        <p:grpSpPr>
          <a:xfrm>
            <a:off x="7357110" y="1629410"/>
            <a:ext cx="4057650" cy="4346575"/>
            <a:chOff x="6844587" y="1681670"/>
            <a:chExt cx="4569780" cy="4551204"/>
          </a:xfrm>
        </p:grpSpPr>
        <p:pic>
          <p:nvPicPr>
            <p:cNvPr id="12" name="Picture 11"/>
            <p:cNvPicPr>
              <a:picLocks noChangeAspect="1"/>
            </p:cNvPicPr>
            <p:nvPr/>
          </p:nvPicPr>
          <p:blipFill>
            <a:blip r:embed="rId11"/>
            <a:stretch>
              <a:fillRect/>
            </a:stretch>
          </p:blipFill>
          <p:spPr>
            <a:xfrm>
              <a:off x="6844587" y="1681670"/>
              <a:ext cx="4569780" cy="4551204"/>
            </a:xfrm>
            <a:prstGeom prst="rect">
              <a:avLst/>
            </a:prstGeom>
          </p:spPr>
        </p:pic>
        <p:sp>
          <p:nvSpPr>
            <p:cNvPr id="13" name="Rectangle 12"/>
            <p:cNvSpPr/>
            <p:nvPr/>
          </p:nvSpPr>
          <p:spPr>
            <a:xfrm>
              <a:off x="6988629" y="2761862"/>
              <a:ext cx="3209730" cy="1212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988629" y="3797560"/>
              <a:ext cx="1642188" cy="1492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988629" y="4851919"/>
              <a:ext cx="3004457" cy="1212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988629" y="5794310"/>
              <a:ext cx="671804" cy="1170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593850" y="1699260"/>
            <a:ext cx="9833610" cy="506730"/>
          </a:xfrm>
          <a:prstGeom prst="rect">
            <a:avLst/>
          </a:prstGeom>
        </p:spPr>
        <p:txBody>
          <a:bodyPr wrap="square">
            <a:spAutoFit/>
          </a:bodyPr>
          <a:lstStyle/>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14.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Next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to go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to the Configure message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delivery page.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14" name="Group 13"/>
          <p:cNvGrpSpPr/>
          <p:nvPr/>
        </p:nvGrpSpPr>
        <p:grpSpPr>
          <a:xfrm>
            <a:off x="4031596" y="2663701"/>
            <a:ext cx="5601482" cy="3559037"/>
            <a:chOff x="5896591" y="2224281"/>
            <a:chExt cx="5601482" cy="3559037"/>
          </a:xfrm>
        </p:grpSpPr>
        <p:pic>
          <p:nvPicPr>
            <p:cNvPr id="12" name="Picture 11"/>
            <p:cNvPicPr>
              <a:picLocks noChangeAspect="1"/>
            </p:cNvPicPr>
            <p:nvPr/>
          </p:nvPicPr>
          <p:blipFill>
            <a:blip r:embed="rId11"/>
            <a:stretch>
              <a:fillRect/>
            </a:stretch>
          </p:blipFill>
          <p:spPr>
            <a:xfrm>
              <a:off x="5896591" y="2224281"/>
              <a:ext cx="5601482" cy="3559037"/>
            </a:xfrm>
            <a:prstGeom prst="rect">
              <a:avLst/>
            </a:prstGeom>
          </p:spPr>
        </p:pic>
        <p:sp>
          <p:nvSpPr>
            <p:cNvPr id="13" name="Rectangle 12"/>
            <p:cNvSpPr/>
            <p:nvPr/>
          </p:nvSpPr>
          <p:spPr>
            <a:xfrm>
              <a:off x="10879493" y="5449077"/>
              <a:ext cx="590587" cy="31557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In 2018, the cloud compuIn 2018, the cloud computing service market thrived when businesses spent up to 70 billion USD on cloud services.ting service market thrived when businesses spent up to 70 billion USD on cloud services.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Cloud Infrastructure Services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6" name="Text Box 15"/>
          <p:cNvSpPr txBox="1"/>
          <p:nvPr/>
        </p:nvSpPr>
        <p:spPr>
          <a:xfrm>
            <a:off x="1357630" y="1853565"/>
            <a:ext cx="9477375" cy="645160"/>
          </a:xfrm>
          <a:prstGeom prst="rect">
            <a:avLst/>
          </a:prstGeom>
          <a:noFill/>
        </p:spPr>
        <p:txBody>
          <a:bodyPr wrap="square" rtlCol="0">
            <a:spAutoFit/>
          </a:bodyPr>
          <a:p>
            <a:r>
              <a:rPr lang="vi-VN" altLang="en-US"/>
              <a:t>In 2018, the cloud computing service market thrived when businesses spent up to 70 billion   USD on cloud services.</a:t>
            </a:r>
            <a:endParaRPr lang="vi-VN" altLang="en-US"/>
          </a:p>
        </p:txBody>
      </p:sp>
      <p:pic>
        <p:nvPicPr>
          <p:cNvPr id="23" name="Picture 22"/>
          <p:cNvPicPr>
            <a:picLocks noChangeAspect="1"/>
          </p:cNvPicPr>
          <p:nvPr/>
        </p:nvPicPr>
        <p:blipFill>
          <a:blip r:embed="rId8"/>
          <a:stretch>
            <a:fillRect/>
          </a:stretch>
        </p:blipFill>
        <p:spPr>
          <a:xfrm>
            <a:off x="4841240" y="2322195"/>
            <a:ext cx="6096000" cy="3876675"/>
          </a:xfrm>
          <a:prstGeom prst="rect">
            <a:avLst/>
          </a:prstGeom>
        </p:spPr>
      </p:pic>
      <p:pic>
        <p:nvPicPr>
          <p:cNvPr id="24" name="Picture 23"/>
          <p:cNvPicPr>
            <a:picLocks noChangeAspect="1"/>
          </p:cNvPicPr>
          <p:nvPr/>
        </p:nvPicPr>
        <p:blipFill>
          <a:blip r:embed="rId9"/>
          <a:srcRect r="22219"/>
          <a:stretch>
            <a:fillRect/>
          </a:stretch>
        </p:blipFill>
        <p:spPr>
          <a:xfrm>
            <a:off x="1350010" y="2606675"/>
            <a:ext cx="3054350" cy="1800225"/>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597660" y="1629410"/>
            <a:ext cx="4410710" cy="3415030"/>
          </a:xfrm>
          <a:prstGeom prst="rect">
            <a:avLst/>
          </a:prstGeom>
        </p:spPr>
        <p:txBody>
          <a:bodyPr wrap="square">
            <a:spAutoFit/>
          </a:bodyPr>
          <a:lstStyle/>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Configure message delivery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page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15.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Send email with Cognito</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Email provider</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16. Leave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FROM email address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as default: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hlinkClick r:id="rId11"/>
              </a:rPr>
              <a:t>no-reply@verificationemail.com</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17. Enter the email account using for reply in the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REPLY-TO email address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(optional).</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18.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Next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29" name="Group 28"/>
          <p:cNvGrpSpPr/>
          <p:nvPr/>
        </p:nvGrpSpPr>
        <p:grpSpPr>
          <a:xfrm>
            <a:off x="6505000" y="1792195"/>
            <a:ext cx="4914634" cy="4267796"/>
            <a:chOff x="6505000" y="1792195"/>
            <a:chExt cx="4914634" cy="4267796"/>
          </a:xfrm>
        </p:grpSpPr>
        <p:pic>
          <p:nvPicPr>
            <p:cNvPr id="13" name="Picture 12"/>
            <p:cNvPicPr>
              <a:picLocks noChangeAspect="1"/>
            </p:cNvPicPr>
            <p:nvPr/>
          </p:nvPicPr>
          <p:blipFill>
            <a:blip r:embed="rId12"/>
            <a:stretch>
              <a:fillRect/>
            </a:stretch>
          </p:blipFill>
          <p:spPr>
            <a:xfrm>
              <a:off x="6505000" y="1792195"/>
              <a:ext cx="4914634" cy="4267796"/>
            </a:xfrm>
            <a:prstGeom prst="rect">
              <a:avLst/>
            </a:prstGeom>
          </p:spPr>
        </p:pic>
        <p:sp>
          <p:nvSpPr>
            <p:cNvPr id="14" name="Rectangle 13"/>
            <p:cNvSpPr/>
            <p:nvPr/>
          </p:nvSpPr>
          <p:spPr>
            <a:xfrm>
              <a:off x="8962317" y="3125755"/>
              <a:ext cx="2309063" cy="6344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621137" y="4748735"/>
              <a:ext cx="3483916" cy="2914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879494" y="5756988"/>
              <a:ext cx="475861" cy="2698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593850" y="1664970"/>
            <a:ext cx="6098540" cy="2584450"/>
          </a:xfrm>
          <a:prstGeom prst="rect">
            <a:avLst/>
          </a:prstGeom>
        </p:spPr>
        <p:txBody>
          <a:bodyPr wrap="square">
            <a:spAutoFit/>
          </a:bodyPr>
          <a:lstStyle/>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 the Integrate your app page: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19. Enter a name for the user pool name: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userpools01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20.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Use the Cognito Hosted UI</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Hosted authentication</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pages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then the Domain form will show up.</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21.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Use a Cognito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domain</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Domain type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22. Enter domain prefix for the Cognito domain: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test-auth01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29" name="Group 28"/>
          <p:cNvGrpSpPr/>
          <p:nvPr/>
        </p:nvGrpSpPr>
        <p:grpSpPr>
          <a:xfrm>
            <a:off x="7763229" y="1664774"/>
            <a:ext cx="3814342" cy="4390685"/>
            <a:chOff x="7222844" y="1761929"/>
            <a:chExt cx="3814342" cy="4390685"/>
          </a:xfrm>
        </p:grpSpPr>
        <p:pic>
          <p:nvPicPr>
            <p:cNvPr id="12" name="Picture 11"/>
            <p:cNvPicPr>
              <a:picLocks noChangeAspect="1"/>
            </p:cNvPicPr>
            <p:nvPr/>
          </p:nvPicPr>
          <p:blipFill>
            <a:blip r:embed="rId11"/>
            <a:stretch>
              <a:fillRect/>
            </a:stretch>
          </p:blipFill>
          <p:spPr>
            <a:xfrm>
              <a:off x="7222844" y="1761929"/>
              <a:ext cx="3814342" cy="4390685"/>
            </a:xfrm>
            <a:prstGeom prst="rect">
              <a:avLst/>
            </a:prstGeom>
          </p:spPr>
        </p:pic>
        <p:sp>
          <p:nvSpPr>
            <p:cNvPr id="13" name="Rectangle 12"/>
            <p:cNvSpPr/>
            <p:nvPr/>
          </p:nvSpPr>
          <p:spPr>
            <a:xfrm>
              <a:off x="7305869" y="2286000"/>
              <a:ext cx="522515" cy="1889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305869" y="3601616"/>
              <a:ext cx="1007707" cy="1586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305869" y="4839181"/>
              <a:ext cx="867747" cy="1247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05869" y="5619864"/>
              <a:ext cx="709127" cy="1371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593850" y="1629410"/>
            <a:ext cx="5758815" cy="2584450"/>
          </a:xfrm>
          <a:prstGeom prst="rect">
            <a:avLst/>
          </a:prstGeom>
        </p:spPr>
        <p:txBody>
          <a:bodyPr wrap="square">
            <a:spAutoFit/>
          </a:bodyPr>
          <a:lstStyle/>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23.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Public client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App type</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24. Enter name for the app: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test-web-</a:t>
            </a:r>
            <a:r>
              <a:rPr lang="en-US" altLang="ko-KR" b="1" dirty="0" err="1" smtClean="0">
                <a:latin typeface="Times New Roman" panose="02020603050405020304" pitchFamily="18" charset="0"/>
                <a:ea typeface="NanumBarunGothic" panose="020B0603020101020101" pitchFamily="50" charset="-127"/>
                <a:cs typeface="Times New Roman" panose="02020603050405020304" pitchFamily="18" charset="0"/>
              </a:rPr>
              <a:t>auth</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example).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25.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Client secret</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Generate a client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secret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26. Enter a callback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URL for Allowed callback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URLs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hlinkClick r:id="rId11"/>
              </a:rPr>
              <a:t>https://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hlinkClick r:id="rId11"/>
              </a:rPr>
              <a:t>home-page.testwebauth.com</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example).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27.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Next</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29" name="Group 28"/>
          <p:cNvGrpSpPr/>
          <p:nvPr/>
        </p:nvGrpSpPr>
        <p:grpSpPr>
          <a:xfrm>
            <a:off x="7519267" y="1746211"/>
            <a:ext cx="3814342" cy="4422122"/>
            <a:chOff x="7519267" y="1746211"/>
            <a:chExt cx="3814342" cy="4422122"/>
          </a:xfrm>
        </p:grpSpPr>
        <p:pic>
          <p:nvPicPr>
            <p:cNvPr id="12" name="Picture 11"/>
            <p:cNvPicPr>
              <a:picLocks noChangeAspect="1"/>
            </p:cNvPicPr>
            <p:nvPr/>
          </p:nvPicPr>
          <p:blipFill>
            <a:blip r:embed="rId12"/>
            <a:stretch>
              <a:fillRect/>
            </a:stretch>
          </p:blipFill>
          <p:spPr>
            <a:xfrm>
              <a:off x="7519267" y="1746211"/>
              <a:ext cx="3814342" cy="4422122"/>
            </a:xfrm>
            <a:prstGeom prst="rect">
              <a:avLst/>
            </a:prstGeom>
          </p:spPr>
        </p:pic>
        <p:sp>
          <p:nvSpPr>
            <p:cNvPr id="13" name="Rectangle 12"/>
            <p:cNvSpPr/>
            <p:nvPr/>
          </p:nvSpPr>
          <p:spPr>
            <a:xfrm>
              <a:off x="7604450" y="2493653"/>
              <a:ext cx="1184988" cy="6694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04450" y="4109850"/>
              <a:ext cx="905069" cy="1449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04450" y="5281127"/>
              <a:ext cx="1278293" cy="1866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613781" y="3415004"/>
              <a:ext cx="550506" cy="1866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818813" y="1792194"/>
            <a:ext cx="4087466" cy="922020"/>
          </a:xfrm>
          <a:prstGeom prst="rect">
            <a:avLst/>
          </a:prstGeom>
        </p:spPr>
        <p:txBody>
          <a:bodyPr wrap="square">
            <a:spAutoFit/>
          </a:bodyPr>
          <a:lstStyle/>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Review the information again then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Create user pool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14" name="Group 13"/>
          <p:cNvGrpSpPr/>
          <p:nvPr/>
        </p:nvGrpSpPr>
        <p:grpSpPr>
          <a:xfrm>
            <a:off x="6757492" y="1791054"/>
            <a:ext cx="4039640" cy="4380206"/>
            <a:chOff x="6757492" y="1791054"/>
            <a:chExt cx="4039640" cy="4380206"/>
          </a:xfrm>
        </p:grpSpPr>
        <p:pic>
          <p:nvPicPr>
            <p:cNvPr id="12" name="Picture 11"/>
            <p:cNvPicPr>
              <a:picLocks noChangeAspect="1"/>
            </p:cNvPicPr>
            <p:nvPr/>
          </p:nvPicPr>
          <p:blipFill>
            <a:blip r:embed="rId11"/>
            <a:stretch>
              <a:fillRect/>
            </a:stretch>
          </p:blipFill>
          <p:spPr>
            <a:xfrm>
              <a:off x="6757492" y="1791054"/>
              <a:ext cx="4039640" cy="4380206"/>
            </a:xfrm>
            <a:prstGeom prst="rect">
              <a:avLst/>
            </a:prstGeom>
          </p:spPr>
        </p:pic>
        <p:sp>
          <p:nvSpPr>
            <p:cNvPr id="13" name="Rectangle 12"/>
            <p:cNvSpPr/>
            <p:nvPr/>
          </p:nvSpPr>
          <p:spPr>
            <a:xfrm>
              <a:off x="9940605" y="5941723"/>
              <a:ext cx="800541" cy="2108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818812" y="1792194"/>
            <a:ext cx="8387369" cy="506730"/>
          </a:xfrm>
          <a:prstGeom prst="rect">
            <a:avLst/>
          </a:prstGeom>
        </p:spPr>
        <p:txBody>
          <a:bodyPr wrap="square">
            <a:spAutoFit/>
          </a:bodyPr>
          <a:lstStyle/>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userpools01 has been created successfully and being listed in User pool nam</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e list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1" name="Picture 10"/>
          <p:cNvPicPr>
            <a:picLocks noChangeAspect="1"/>
          </p:cNvPicPr>
          <p:nvPr/>
        </p:nvPicPr>
        <p:blipFill>
          <a:blip r:embed="rId11"/>
          <a:stretch>
            <a:fillRect/>
          </a:stretch>
        </p:blipFill>
        <p:spPr>
          <a:xfrm>
            <a:off x="1708137" y="2736536"/>
            <a:ext cx="9787351" cy="1613760"/>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632585" y="1629410"/>
            <a:ext cx="9645015" cy="1337945"/>
          </a:xfrm>
          <a:prstGeom prst="rect">
            <a:avLst/>
          </a:prstGeom>
        </p:spPr>
        <p:txBody>
          <a:bodyPr wrap="square">
            <a:spAutoFit/>
          </a:bodyPr>
          <a:lstStyle/>
          <a:p>
            <a:pPr lvl="0" indent="0" algn="just">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Before create identity pool, copy and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store the User pool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ID and App Client ID for later use: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Click on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userpools01.</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Click the copy icon under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User pool ID.</a:t>
            </a:r>
            <a:endPar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7" name="Right Arrow 16"/>
          <p:cNvSpPr/>
          <p:nvPr/>
        </p:nvSpPr>
        <p:spPr>
          <a:xfrm>
            <a:off x="5770511" y="4110211"/>
            <a:ext cx="770843" cy="201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818812" y="3231550"/>
            <a:ext cx="3513310" cy="1958614"/>
            <a:chOff x="1818812" y="3231550"/>
            <a:chExt cx="3513310" cy="1958614"/>
          </a:xfrm>
        </p:grpSpPr>
        <p:pic>
          <p:nvPicPr>
            <p:cNvPr id="13" name="Picture 12"/>
            <p:cNvPicPr>
              <a:picLocks noChangeAspect="1"/>
            </p:cNvPicPr>
            <p:nvPr/>
          </p:nvPicPr>
          <p:blipFill>
            <a:blip r:embed="rId11"/>
            <a:stretch>
              <a:fillRect/>
            </a:stretch>
          </p:blipFill>
          <p:spPr>
            <a:xfrm>
              <a:off x="1818812" y="3231550"/>
              <a:ext cx="3513310" cy="1958614"/>
            </a:xfrm>
            <a:prstGeom prst="rect">
              <a:avLst/>
            </a:prstGeom>
          </p:spPr>
        </p:pic>
        <p:sp>
          <p:nvSpPr>
            <p:cNvPr id="19" name="Rectangle 18"/>
            <p:cNvSpPr/>
            <p:nvPr/>
          </p:nvSpPr>
          <p:spPr>
            <a:xfrm>
              <a:off x="4320073" y="4748735"/>
              <a:ext cx="702828" cy="1778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6979108" y="3216046"/>
            <a:ext cx="4298280" cy="2461603"/>
            <a:chOff x="6979743" y="3158261"/>
            <a:chExt cx="4298280" cy="2461603"/>
          </a:xfrm>
        </p:grpSpPr>
        <p:pic>
          <p:nvPicPr>
            <p:cNvPr id="14" name="Picture 13"/>
            <p:cNvPicPr>
              <a:picLocks noChangeAspect="1"/>
            </p:cNvPicPr>
            <p:nvPr/>
          </p:nvPicPr>
          <p:blipFill>
            <a:blip r:embed="rId12"/>
            <a:stretch>
              <a:fillRect/>
            </a:stretch>
          </p:blipFill>
          <p:spPr>
            <a:xfrm>
              <a:off x="6979743" y="3158261"/>
              <a:ext cx="4298280" cy="2461603"/>
            </a:xfrm>
            <a:prstGeom prst="rect">
              <a:avLst/>
            </a:prstGeom>
          </p:spPr>
        </p:pic>
        <p:sp>
          <p:nvSpPr>
            <p:cNvPr id="33" name="Rectangle 32"/>
            <p:cNvSpPr/>
            <p:nvPr/>
          </p:nvSpPr>
          <p:spPr>
            <a:xfrm>
              <a:off x="9172575" y="5076825"/>
              <a:ext cx="185738" cy="1857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594022" y="1647414"/>
            <a:ext cx="8387369" cy="922020"/>
          </a:xfrm>
          <a:prstGeom prst="rect">
            <a:avLst/>
          </a:prstGeom>
        </p:spPr>
        <p:txBody>
          <a:bodyPr wrap="square">
            <a:spAutoFit/>
          </a:bodyPr>
          <a:lstStyle/>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Choose App integration tab</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Roll to the end of the page, then copy the client ID.</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29" name="Down Arrow 28"/>
          <p:cNvSpPr/>
          <p:nvPr/>
        </p:nvSpPr>
        <p:spPr>
          <a:xfrm>
            <a:off x="6193707" y="4063965"/>
            <a:ext cx="158621" cy="499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2783465" y="2649022"/>
            <a:ext cx="6979106" cy="1332135"/>
            <a:chOff x="2783465" y="2649022"/>
            <a:chExt cx="6979106" cy="1332135"/>
          </a:xfrm>
        </p:grpSpPr>
        <p:pic>
          <p:nvPicPr>
            <p:cNvPr id="11" name="Picture 10"/>
            <p:cNvPicPr>
              <a:picLocks noChangeAspect="1"/>
            </p:cNvPicPr>
            <p:nvPr/>
          </p:nvPicPr>
          <p:blipFill rotWithShape="1">
            <a:blip r:embed="rId11"/>
            <a:srcRect l="20148" t="38443"/>
            <a:stretch>
              <a:fillRect/>
            </a:stretch>
          </p:blipFill>
          <p:spPr>
            <a:xfrm>
              <a:off x="2783465" y="2649022"/>
              <a:ext cx="6979106" cy="1332135"/>
            </a:xfrm>
            <a:prstGeom prst="rect">
              <a:avLst/>
            </a:prstGeom>
          </p:spPr>
        </p:pic>
        <p:sp>
          <p:nvSpPr>
            <p:cNvPr id="34" name="Rectangle 33"/>
            <p:cNvSpPr/>
            <p:nvPr/>
          </p:nvSpPr>
          <p:spPr>
            <a:xfrm>
              <a:off x="7254305" y="3315089"/>
              <a:ext cx="1003287" cy="4171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2151383" y="4646644"/>
            <a:ext cx="8939507" cy="1463244"/>
            <a:chOff x="2151383" y="4646644"/>
            <a:chExt cx="8939507" cy="1463244"/>
          </a:xfrm>
        </p:grpSpPr>
        <p:pic>
          <p:nvPicPr>
            <p:cNvPr id="12" name="Picture 11"/>
            <p:cNvPicPr>
              <a:picLocks noChangeAspect="1"/>
            </p:cNvPicPr>
            <p:nvPr/>
          </p:nvPicPr>
          <p:blipFill>
            <a:blip r:embed="rId12"/>
            <a:stretch>
              <a:fillRect/>
            </a:stretch>
          </p:blipFill>
          <p:spPr>
            <a:xfrm>
              <a:off x="2151383" y="4646644"/>
              <a:ext cx="8939507" cy="1463244"/>
            </a:xfrm>
            <a:prstGeom prst="rect">
              <a:avLst/>
            </a:prstGeom>
          </p:spPr>
        </p:pic>
        <p:sp>
          <p:nvSpPr>
            <p:cNvPr id="36" name="Rectangle 35"/>
            <p:cNvSpPr/>
            <p:nvPr/>
          </p:nvSpPr>
          <p:spPr>
            <a:xfrm>
              <a:off x="6012496" y="5906591"/>
              <a:ext cx="1083629" cy="1274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ctrTitle"/>
          </p:nvPr>
        </p:nvSpPr>
        <p:spPr/>
        <p:txBody>
          <a:bodyPr/>
          <a:p>
            <a:endParaRPr lang="en-US" sz="1600">
              <a:latin typeface="Times New Roman Regular" panose="02020603050405020304" charset="0"/>
              <a:cs typeface="Times New Roman Regular" panose="02020603050405020304" charset="0"/>
            </a:endParaRPr>
          </a:p>
        </p:txBody>
      </p:sp>
      <p:sp>
        <p:nvSpPr>
          <p:cNvPr id="33" name="Subtitle 32"/>
          <p:cNvSpPr>
            <a:spLocks noGrp="1"/>
          </p:cNvSpPr>
          <p:nvPr>
            <p:ph type="subTitle" idx="1"/>
          </p:nvPr>
        </p:nvSpPr>
        <p:spPr/>
        <p:txBody>
          <a:bodyPr/>
          <a:p>
            <a:endParaRPr lang="en-US" sz="1600">
              <a:latin typeface="Times New Roman Regular" panose="02020603050405020304" charset="0"/>
              <a:cs typeface="Times New Roman Regular" panose="02020603050405020304" charset="0"/>
            </a:endParaRPr>
          </a:p>
        </p:txBody>
      </p:sp>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Regular" panose="02020603050405020304" charset="0"/>
                  <a:ea typeface="NanumBarunGothic" panose="020B0603020101020101" pitchFamily="50" charset="-127"/>
                  <a:cs typeface="Times New Roman Regular" panose="02020603050405020304"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Regular" panose="02020603050405020304" charset="0"/>
                  <a:ea typeface="NanumBarunGothic" panose="020B0603020101020101" pitchFamily="50" charset="-127"/>
                  <a:cs typeface="Times New Roman Regular" panose="02020603050405020304"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Regular" panose="02020603050405020304" charset="0"/>
                  <a:ea typeface="NanumBarunGothic" panose="020B0603020101020101" pitchFamily="50" charset="-127"/>
                  <a:cs typeface="Times New Roman Regular" panose="02020603050405020304"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Regular" panose="02020603050405020304" charset="0"/>
                <a:ea typeface="NanumBarunGothic" panose="020B0603020101020101" pitchFamily="50" charset="-127"/>
                <a:cs typeface="Times New Roman Regular" panose="02020603050405020304"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Times New Roman Regular" panose="02020603050405020304" charset="0"/>
                <a:ea typeface="NanumBarunGothic" panose="020B0603020101020101" pitchFamily="50" charset="-127"/>
                <a:cs typeface="Times New Roman Regular" panose="02020603050405020304"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Regular" panose="02020603050405020304" charset="0"/>
                  <a:ea typeface="NanumBarunGothic" panose="020B0603020101020101" pitchFamily="50" charset="-127"/>
                  <a:cs typeface="Times New Roman Regular" panose="02020603050405020304"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Times New Roman Regular" panose="02020603050405020304" charset="0"/>
              <a:ea typeface="NanumBarunGothic" panose="020B0603020101020101" pitchFamily="50" charset="-127"/>
              <a:cs typeface="Times New Roman Regular" panose="02020603050405020304" charset="0"/>
            </a:endParaRPr>
          </a:p>
        </p:txBody>
      </p:sp>
      <p:sp>
        <p:nvSpPr>
          <p:cNvPr id="30" name="직사각형 32"/>
          <p:cNvSpPr/>
          <p:nvPr/>
        </p:nvSpPr>
        <p:spPr>
          <a:xfrm>
            <a:off x="1594022" y="1629635"/>
            <a:ext cx="9438597" cy="922020"/>
          </a:xfrm>
          <a:prstGeom prst="rect">
            <a:avLst/>
          </a:prstGeom>
        </p:spPr>
        <p:txBody>
          <a:bodyPr wrap="square">
            <a:spAutoFit/>
          </a:bodyPr>
          <a:lstStyle/>
          <a:p>
            <a:pPr lvl="0" indent="0">
              <a:lnSpc>
                <a:spcPct val="150000"/>
              </a:lnSpc>
              <a:buFontTx/>
              <a:buNone/>
            </a:pPr>
            <a:r>
              <a:rPr lang="en-US" altLang="ko-KR" b="1" dirty="0" smtClean="0">
                <a:latin typeface="Times New Roman Regular" panose="02020603050405020304" charset="0"/>
                <a:ea typeface="NanumBarunGothic" panose="020B0603020101020101" pitchFamily="50" charset="-127"/>
                <a:cs typeface="Times New Roman Regular" panose="02020603050405020304" charset="0"/>
              </a:rPr>
              <a:t>Create identity pool</a:t>
            </a:r>
            <a:endParaRPr lang="en-US" altLang="ko-KR" b="1" dirty="0" smtClean="0">
              <a:latin typeface="Times New Roman Regular" panose="02020603050405020304" charset="0"/>
              <a:ea typeface="NanumBarunGothic" panose="020B0603020101020101" pitchFamily="50" charset="-127"/>
              <a:cs typeface="Times New Roman Regular" panose="02020603050405020304" charset="0"/>
            </a:endParaRPr>
          </a:p>
          <a:p>
            <a:pPr lvl="0" indent="0">
              <a:lnSpc>
                <a:spcPct val="150000"/>
              </a:lnSpc>
              <a:buFontTx/>
              <a:buNone/>
            </a:pPr>
            <a:r>
              <a:rPr lang="en-US" altLang="ko-KR" dirty="0" smtClean="0">
                <a:latin typeface="Times New Roman Regular" panose="02020603050405020304" charset="0"/>
                <a:ea typeface="NanumBarunGothic" panose="020B0603020101020101" pitchFamily="50" charset="-127"/>
                <a:cs typeface="Times New Roman Regular" panose="02020603050405020304" charset="0"/>
              </a:rPr>
              <a:t>1. Choose </a:t>
            </a:r>
            <a:r>
              <a:rPr lang="en-US" altLang="ko-KR" b="1" dirty="0" smtClean="0">
                <a:latin typeface="Times New Roman Regular" panose="02020603050405020304" charset="0"/>
                <a:ea typeface="NanumBarunGothic" panose="020B0603020101020101" pitchFamily="50" charset="-127"/>
                <a:cs typeface="Times New Roman Regular" panose="02020603050405020304" charset="0"/>
              </a:rPr>
              <a:t>Federated identities</a:t>
            </a:r>
            <a:r>
              <a:rPr lang="en-US" altLang="ko-KR" dirty="0" smtClean="0">
                <a:latin typeface="Times New Roman Regular" panose="02020603050405020304" charset="0"/>
                <a:ea typeface="NanumBarunGothic" panose="020B0603020101020101" pitchFamily="50" charset="-127"/>
                <a:cs typeface="Times New Roman Regular" panose="02020603050405020304" charset="0"/>
              </a:rPr>
              <a:t> on the left panel.</a:t>
            </a:r>
            <a:endParaRPr lang="en-US" altLang="ko-KR" dirty="0" smtClean="0">
              <a:latin typeface="Times New Roman Regular" panose="02020603050405020304" charset="0"/>
              <a:ea typeface="NanumBarunGothic" panose="020B0603020101020101" pitchFamily="50" charset="-127"/>
              <a:cs typeface="Times New Roman Regular" panose="02020603050405020304"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Regular" panose="02020603050405020304" charset="0"/>
                <a:ea typeface="나눔바른고딕 Light" panose="020B0603020101020101" pitchFamily="50" charset="-127"/>
                <a:cs typeface="Times New Roman Regular" panose="02020603050405020304" charset="0"/>
              </a:rPr>
              <a:t>Configuration</a:t>
            </a:r>
            <a:endParaRPr lang="en-US" altLang="ko-KR" b="1" dirty="0" smtClean="0">
              <a:latin typeface="Times New Roman Regular" panose="02020603050405020304" charset="0"/>
              <a:ea typeface="나눔바른고딕 Light" panose="020B0603020101020101" pitchFamily="50" charset="-127"/>
              <a:cs typeface="Times New Roman Regular" panose="02020603050405020304" charset="0"/>
            </a:endParaRPr>
          </a:p>
        </p:txBody>
      </p:sp>
      <p:pic>
        <p:nvPicPr>
          <p:cNvPr id="12" name="Picture 11"/>
          <p:cNvPicPr>
            <a:picLocks noChangeAspect="1"/>
          </p:cNvPicPr>
          <p:nvPr/>
        </p:nvPicPr>
        <p:blipFill>
          <a:blip r:embed="rId11"/>
          <a:stretch>
            <a:fillRect/>
          </a:stretch>
        </p:blipFill>
        <p:spPr>
          <a:xfrm>
            <a:off x="2067143" y="2783139"/>
            <a:ext cx="8411749" cy="3124636"/>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818640" y="1791970"/>
            <a:ext cx="4286885" cy="4246245"/>
          </a:xfrm>
          <a:prstGeom prst="rect">
            <a:avLst/>
          </a:prstGeom>
        </p:spPr>
        <p:txBody>
          <a:bodyPr wrap="square">
            <a:spAutoFit/>
          </a:bodyPr>
          <a:lstStyle/>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wizard for create a identities pool will show up.</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2. Enter name for identity pool: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idpool01</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example).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3. For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Unauthenticated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identities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the check box: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Enable access to unauthenticated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identities</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b="1"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4. For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Authentication flow settings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Allow Basic (Classic) Flow</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check box (for demo purpose).</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grpSp>
        <p:nvGrpSpPr>
          <p:cNvPr id="29" name="Group 28"/>
          <p:cNvGrpSpPr/>
          <p:nvPr/>
        </p:nvGrpSpPr>
        <p:grpSpPr>
          <a:xfrm>
            <a:off x="6105525" y="2108200"/>
            <a:ext cx="5440045" cy="3277235"/>
            <a:chOff x="5884603" y="2260156"/>
            <a:chExt cx="5661498" cy="3394231"/>
          </a:xfrm>
        </p:grpSpPr>
        <p:pic>
          <p:nvPicPr>
            <p:cNvPr id="13" name="Picture 12"/>
            <p:cNvPicPr>
              <a:picLocks noChangeAspect="1"/>
            </p:cNvPicPr>
            <p:nvPr/>
          </p:nvPicPr>
          <p:blipFill>
            <a:blip r:embed="rId11"/>
            <a:stretch>
              <a:fillRect/>
            </a:stretch>
          </p:blipFill>
          <p:spPr>
            <a:xfrm>
              <a:off x="5884603" y="2260156"/>
              <a:ext cx="5661498" cy="3394231"/>
            </a:xfrm>
            <a:prstGeom prst="rect">
              <a:avLst/>
            </a:prstGeom>
          </p:spPr>
        </p:pic>
        <p:sp>
          <p:nvSpPr>
            <p:cNvPr id="14" name="Rectangle 13"/>
            <p:cNvSpPr/>
            <p:nvPr/>
          </p:nvSpPr>
          <p:spPr>
            <a:xfrm>
              <a:off x="8686800" y="3088433"/>
              <a:ext cx="569167" cy="2519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255967" y="4146773"/>
              <a:ext cx="1931437" cy="1919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255967" y="5281127"/>
              <a:ext cx="1287625" cy="2967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818812" y="1792195"/>
            <a:ext cx="9438597" cy="1753235"/>
          </a:xfrm>
          <a:prstGeom prst="rect">
            <a:avLst/>
          </a:prstGeom>
        </p:spPr>
        <p:txBody>
          <a:bodyPr wrap="square">
            <a:spAutoFit/>
          </a:bodyPr>
          <a:lstStyle/>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5. Click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Authentication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providers</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to expand the form</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6.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Cognito</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for the provider</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7. Enter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User Pool ID</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and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App Client ID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 the userpool01.</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8. Choose </a:t>
            </a:r>
            <a:r>
              <a:rPr lang="en-US" altLang="ko-KR" b="1" dirty="0" smtClean="0">
                <a:latin typeface="Times New Roman" panose="02020603050405020304" pitchFamily="18" charset="0"/>
                <a:ea typeface="NanumBarunGothic" panose="020B0603020101020101" pitchFamily="50" charset="-127"/>
                <a:cs typeface="Times New Roman" panose="02020603050405020304" pitchFamily="18" charset="0"/>
              </a:rPr>
              <a:t>Create Pool</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33" name="Picture 32"/>
          <p:cNvPicPr>
            <a:picLocks noChangeAspect="1"/>
          </p:cNvPicPr>
          <p:nvPr/>
        </p:nvPicPr>
        <p:blipFill>
          <a:blip r:embed="rId11"/>
          <a:stretch>
            <a:fillRect/>
          </a:stretch>
        </p:blipFill>
        <p:spPr>
          <a:xfrm>
            <a:off x="1818812" y="3694868"/>
            <a:ext cx="9402487" cy="2480656"/>
          </a:xfrm>
          <a:prstGeom prst="rect">
            <a:avLst/>
          </a:prstGeom>
        </p:spPr>
      </p:pic>
      <p:sp>
        <p:nvSpPr>
          <p:cNvPr id="34" name="Rectangle 33"/>
          <p:cNvSpPr/>
          <p:nvPr/>
        </p:nvSpPr>
        <p:spPr>
          <a:xfrm>
            <a:off x="1883341" y="3524688"/>
            <a:ext cx="1279737" cy="1702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912776" y="4040155"/>
            <a:ext cx="391885" cy="1866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097763" y="4599992"/>
            <a:ext cx="933910" cy="1568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135085" y="4879910"/>
            <a:ext cx="998375" cy="1603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664890" y="5747657"/>
            <a:ext cx="556409" cy="2461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provides a user-friendly programming model, architecture, database as well as operating system that has been already known to employers.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is a very cost-effective service. There is no such thing as long-term commitments for anything you would like to purchase.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It offers billing and management for the centralized sector, hybrid computing, and fast installation or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removal of your application in any location with few clicks.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There is no need to pay extra money on running data servers by AWS.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offers a total ownership cost at very reasonable rates in comparison to other private cloud servers.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Advantages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6"/>
          <p:cNvGrpSpPr/>
          <p:nvPr/>
        </p:nvGrpSpPr>
        <p:grpSpPr>
          <a:xfrm>
            <a:off x="20" y="10"/>
            <a:ext cx="12191980" cy="6857990"/>
            <a:chOff x="20" y="10"/>
            <a:chExt cx="12191980" cy="6857990"/>
          </a:xfrm>
        </p:grpSpPr>
        <p:pic>
          <p:nvPicPr>
            <p:cNvPr id="9"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grpSp>
          <p:nvGrpSpPr>
            <p:cNvPr id="6" name="그룹 5"/>
            <p:cNvGrpSpPr/>
            <p:nvPr/>
          </p:nvGrpSpPr>
          <p:grpSpPr>
            <a:xfrm>
              <a:off x="506437" y="137160"/>
              <a:ext cx="11533163" cy="6583680"/>
              <a:chOff x="1221544" y="137160"/>
              <a:chExt cx="10818056" cy="6583680"/>
            </a:xfrm>
          </p:grpSpPr>
          <p:sp>
            <p:nvSpPr>
              <p:cNvPr id="2" name="모서리가 둥근 직사각형 1"/>
              <p:cNvSpPr/>
              <p:nvPr/>
            </p:nvSpPr>
            <p:spPr>
              <a:xfrm>
                <a:off x="1221545" y="137160"/>
                <a:ext cx="10818055" cy="6583680"/>
              </a:xfrm>
              <a:prstGeom prst="roundRect">
                <a:avLst>
                  <a:gd name="adj" fmla="val 55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4" name="모서리가 둥근 직사각형 3"/>
              <p:cNvSpPr/>
              <p:nvPr/>
            </p:nvSpPr>
            <p:spPr>
              <a:xfrm>
                <a:off x="1221544" y="137160"/>
                <a:ext cx="10818055" cy="763172"/>
              </a:xfrm>
              <a:prstGeom prst="roundRect">
                <a:avLst>
                  <a:gd name="adj" fmla="val 424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5" name="직사각형 4"/>
              <p:cNvSpPr/>
              <p:nvPr/>
            </p:nvSpPr>
            <p:spPr>
              <a:xfrm>
                <a:off x="1221544" y="478303"/>
                <a:ext cx="10818055" cy="763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4790" y="341005"/>
              <a:ext cx="4244340" cy="659130"/>
            </a:xfrm>
            <a:prstGeom prst="rect">
              <a:avLst/>
            </a:prstGeom>
          </p:spPr>
        </p:pic>
        <p:sp>
          <p:nvSpPr>
            <p:cNvPr id="15" name="모서리가 둥근 직사각형 14"/>
            <p:cNvSpPr/>
            <p:nvPr/>
          </p:nvSpPr>
          <p:spPr>
            <a:xfrm>
              <a:off x="152400" y="137160"/>
              <a:ext cx="916061" cy="6583680"/>
            </a:xfrm>
            <a:prstGeom prst="roundRect">
              <a:avLst>
                <a:gd name="adj" fmla="val 3202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15"/>
            <p:cNvSpPr/>
            <p:nvPr/>
          </p:nvSpPr>
          <p:spPr>
            <a:xfrm>
              <a:off x="610430" y="137159"/>
              <a:ext cx="610412" cy="65836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grpSp>
      <p:grpSp>
        <p:nvGrpSpPr>
          <p:cNvPr id="7" name="그룹 28"/>
          <p:cNvGrpSpPr/>
          <p:nvPr/>
        </p:nvGrpSpPr>
        <p:grpSpPr>
          <a:xfrm>
            <a:off x="471048" y="263354"/>
            <a:ext cx="814692" cy="785136"/>
            <a:chOff x="464687" y="332448"/>
            <a:chExt cx="814692" cy="785136"/>
          </a:xfrm>
        </p:grpSpPr>
        <p:pic>
          <p:nvPicPr>
            <p:cNvPr id="18" name="그림 17"/>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10" name="그룹 18"/>
            <p:cNvGrpSpPr/>
            <p:nvPr/>
          </p:nvGrpSpPr>
          <p:grpSpPr>
            <a:xfrm>
              <a:off x="464687" y="399821"/>
              <a:ext cx="737616" cy="637661"/>
              <a:chOff x="286675" y="1057144"/>
              <a:chExt cx="737616" cy="637661"/>
            </a:xfrm>
          </p:grpSpPr>
          <p:sp>
            <p:nvSpPr>
              <p:cNvPr id="20"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21"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22"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23" name="그림 2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71048" y="1339980"/>
            <a:ext cx="834190" cy="834190"/>
          </a:xfrm>
          <a:prstGeom prst="rect">
            <a:avLst/>
          </a:prstGeom>
        </p:spPr>
      </p:pic>
      <p:pic>
        <p:nvPicPr>
          <p:cNvPr id="24" name="그림 23"/>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l="4346" t="45154" r="-1" b="-2"/>
          <a:stretch>
            <a:fillRect/>
          </a:stretch>
        </p:blipFill>
        <p:spPr>
          <a:xfrm>
            <a:off x="507629" y="2465660"/>
            <a:ext cx="827358" cy="474400"/>
          </a:xfrm>
          <a:prstGeom prst="rect">
            <a:avLst/>
          </a:prstGeom>
        </p:spPr>
      </p:pic>
      <p:pic>
        <p:nvPicPr>
          <p:cNvPr id="25" name="그림 2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569528" y="3231550"/>
            <a:ext cx="623733" cy="623733"/>
          </a:xfrm>
          <a:prstGeom prst="rect">
            <a:avLst/>
          </a:prstGeom>
        </p:spPr>
      </p:pic>
      <p:pic>
        <p:nvPicPr>
          <p:cNvPr id="26" name="그림 2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620327" y="4146773"/>
            <a:ext cx="601962" cy="601962"/>
          </a:xfrm>
          <a:prstGeom prst="rect">
            <a:avLst/>
          </a:prstGeom>
        </p:spPr>
      </p:pic>
      <p:pic>
        <p:nvPicPr>
          <p:cNvPr id="27" name="그림 2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20327" y="5040225"/>
            <a:ext cx="579639" cy="579639"/>
          </a:xfrm>
          <a:prstGeom prst="rect">
            <a:avLst/>
          </a:prstGeom>
        </p:spPr>
      </p:pic>
      <p:pic>
        <p:nvPicPr>
          <p:cNvPr id="28" name="그림 27"/>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566240" y="5911354"/>
            <a:ext cx="627021" cy="627021"/>
          </a:xfrm>
          <a:prstGeom prst="rect">
            <a:avLst/>
          </a:prstGeom>
        </p:spPr>
      </p:pic>
      <p:sp>
        <p:nvSpPr>
          <p:cNvPr id="32" name="직사각형 31"/>
          <p:cNvSpPr/>
          <p:nvPr/>
        </p:nvSpPr>
        <p:spPr>
          <a:xfrm>
            <a:off x="1593930" y="1629362"/>
            <a:ext cx="10054415" cy="465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0" name="직사각형 32"/>
          <p:cNvSpPr/>
          <p:nvPr/>
        </p:nvSpPr>
        <p:spPr>
          <a:xfrm>
            <a:off x="1818812" y="1792195"/>
            <a:ext cx="9438597" cy="922020"/>
          </a:xfrm>
          <a:prstGeom prst="rect">
            <a:avLst/>
          </a:prstGeom>
        </p:spPr>
        <p:txBody>
          <a:bodyPr wrap="square">
            <a:spAutoFit/>
          </a:bodyPr>
          <a:lstStyle/>
          <a:p>
            <a:pPr lvl="0" indent="0">
              <a:lnSpc>
                <a:spcPct val="150000"/>
              </a:lnSpc>
              <a:buFontTx/>
              <a:buNone/>
            </a:pP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Choose </a:t>
            </a:r>
            <a:r>
              <a:rPr lang="en-US" altLang="ko-KR" b="1" dirty="0">
                <a:latin typeface="Times New Roman" panose="02020603050405020304" pitchFamily="18" charset="0"/>
                <a:ea typeface="NanumBarunGothic" panose="020B0603020101020101" pitchFamily="50" charset="-127"/>
                <a:cs typeface="Times New Roman" panose="02020603050405020304" pitchFamily="18" charset="0"/>
              </a:rPr>
              <a:t>Allow</a:t>
            </a:r>
            <a:r>
              <a:rPr lang="en-US" altLang="ko-KR" dirty="0">
                <a:latin typeface="Times New Roman" panose="02020603050405020304" pitchFamily="18" charset="0"/>
                <a:ea typeface="NanumBarunGothic" panose="020B0603020101020101" pitchFamily="50" charset="-127"/>
                <a:cs typeface="Times New Roman" panose="02020603050405020304" pitchFamily="18" charset="0"/>
              </a:rPr>
              <a:t> for Identify the IAM roles to use with your new identity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pool.</a:t>
            </a:r>
            <a:endParaRPr lang="en-US" altLang="ko-KR" dirty="0">
              <a:latin typeface="Times New Roman" panose="02020603050405020304" pitchFamily="18" charset="0"/>
              <a:ea typeface="NanumBarunGothic" panose="020B0603020101020101" pitchFamily="50" charset="-127"/>
              <a:cs typeface="Times New Roman" panose="02020603050405020304" pitchFamily="18" charset="0"/>
            </a:endParaRPr>
          </a:p>
          <a:p>
            <a:pPr lvl="0" indent="0">
              <a:lnSpc>
                <a:spcPct val="150000"/>
              </a:lnSpc>
              <a:buFontTx/>
              <a:buNone/>
            </a:pP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The idpool01 has been successfully created.</a:t>
            </a:r>
            <a:endPar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31" name="TextBox 30"/>
          <p:cNvSpPr txBox="1"/>
          <p:nvPr/>
        </p:nvSpPr>
        <p:spPr>
          <a:xfrm>
            <a:off x="2028388" y="500222"/>
            <a:ext cx="2003285" cy="368300"/>
          </a:xfrm>
          <a:prstGeom prst="rect">
            <a:avLst/>
          </a:prstGeom>
          <a:noFill/>
        </p:spPr>
        <p:txBody>
          <a:bodyPr wrap="square" rtlCol="0">
            <a:spAutoFit/>
          </a:bodyPr>
          <a:lstStyle/>
          <a:p>
            <a:pPr indent="0" algn="l">
              <a:buFont typeface="+mj-lt"/>
              <a:buNone/>
              <a:defRPr/>
            </a:pPr>
            <a:r>
              <a:rPr lang="en-US" altLang="ko-KR"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en-US" altLang="ko-KR"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2" name="Picture 11"/>
          <p:cNvPicPr>
            <a:picLocks noChangeAspect="1"/>
          </p:cNvPicPr>
          <p:nvPr/>
        </p:nvPicPr>
        <p:blipFill>
          <a:blip r:embed="rId11"/>
          <a:stretch>
            <a:fillRect/>
          </a:stretch>
        </p:blipFill>
        <p:spPr>
          <a:xfrm>
            <a:off x="3389304" y="2827325"/>
            <a:ext cx="5768193" cy="3240857"/>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8"/>
          <p:cNvPicPr>
            <a:picLocks noChangeAspect="1"/>
          </p:cNvPicPr>
          <p:nvPr/>
        </p:nvPicPr>
        <p:blipFill rotWithShape="1">
          <a:blip r:embed="rId1" cstate="print">
            <a:extLst>
              <a:ext uri="{BEBA8EAE-BF5A-486C-A8C5-ECC9F3942E4B}">
                <a14:imgProps xmlns:a14="http://schemas.microsoft.com/office/drawing/2010/main">
                  <a14:imgLayer r:embed="rId2">
                    <a14:imgEffect>
                      <a14:sharpenSoften amount="-100000"/>
                    </a14:imgEffect>
                  </a14:imgLayer>
                </a14:imgProps>
              </a:ext>
              <a:ext uri="{28A0092B-C50C-407E-A947-70E740481C1C}">
                <a14:useLocalDpi xmlns:a14="http://schemas.microsoft.com/office/drawing/2010/main" val="0"/>
              </a:ext>
            </a:extLst>
          </a:blip>
          <a:srcRect l="444"/>
          <a:stretch>
            <a:fillRect/>
          </a:stretch>
        </p:blipFill>
        <p:spPr>
          <a:xfrm>
            <a:off x="20" y="10"/>
            <a:ext cx="12191980" cy="6857990"/>
          </a:xfrm>
          <a:prstGeom prst="rect">
            <a:avLst/>
          </a:prstGeom>
        </p:spPr>
      </p:pic>
      <p:pic>
        <p:nvPicPr>
          <p:cNvPr id="3" name="그림 7"/>
          <p:cNvPicPr>
            <a:picLocks noChangeAspect="1"/>
          </p:cNvPicPr>
          <p:nvPr/>
        </p:nvPicPr>
        <p:blipFill>
          <a:blip r:embed="rId3" cstate="print"/>
          <a:stretch>
            <a:fillRect/>
          </a:stretch>
        </p:blipFill>
        <p:spPr>
          <a:xfrm>
            <a:off x="5216018" y="1528357"/>
            <a:ext cx="1925011" cy="1917121"/>
          </a:xfrm>
          <a:prstGeom prst="rect">
            <a:avLst/>
          </a:prstGeom>
        </p:spPr>
      </p:pic>
      <p:sp>
        <p:nvSpPr>
          <p:cNvPr id="4" name="Text Box 6"/>
          <p:cNvSpPr txBox="1">
            <a:spLocks noChangeArrowheads="1"/>
          </p:cNvSpPr>
          <p:nvPr/>
        </p:nvSpPr>
        <p:spPr bwMode="auto">
          <a:xfrm>
            <a:off x="2837948" y="3165256"/>
            <a:ext cx="6613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ctr" eaLnBrk="1" latinLnBrk="1" hangingPunct="1">
              <a:defRPr/>
            </a:pPr>
            <a:r>
              <a:rPr lang="en-US" altLang="ko-KR" sz="2800" dirty="0">
                <a:solidFill>
                  <a:schemeClr val="bg1"/>
                </a:solidFill>
                <a:latin typeface="Times New Roman" panose="02020603050405020304" pitchFamily="18" charset="0"/>
                <a:ea typeface="나눔고딕" panose="020D0604000000000000" pitchFamily="50" charset="-127"/>
                <a:cs typeface="Times New Roman" panose="02020603050405020304" pitchFamily="18" charset="0"/>
              </a:rPr>
              <a:t>Thank you for your attention</a:t>
            </a:r>
            <a:endParaRPr lang="ko-KR" altLang="en-US" sz="2800" dirty="0">
              <a:solidFill>
                <a:schemeClr val="bg1"/>
              </a:solidFill>
              <a:latin typeface="Times New Roman" panose="02020603050405020304" pitchFamily="18" charset="0"/>
              <a:ea typeface="나눔고딕" panose="020D0604000000000000" pitchFamily="50" charset="-127"/>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2012773"/>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has supportive paid packages for intensive or immediate response. Thus, users might need to pay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extra money for that.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There might be some cloud computing problems in AWS especially when you move to a cloud Server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such as backup protection, downtime, and some limited control.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From region to region, AWS sets some default limitations on resources such as volumes, images, or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snapshots.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If there is a sudden change in your hardware system, the application on the cloud might not offer great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performance.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Disadvantages of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6615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Application Hosting/SaaS Hosting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Sharing Media (Image/ Video)</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Hosting Website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Content Delivery and Media Distribution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Social Networking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Storage, Backup, and Disaster Recovery</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Development &amp; Testing Environments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Social Networking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Academic Computing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Search Engines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Mobile and Social Applications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Applications of AWS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46678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Most successful companies that use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484630" y="2009140"/>
            <a:ext cx="6981190" cy="42532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III. AWS </a:t>
            </a:r>
            <a:r>
              <a:rPr lang="vi-VN" altLang="en-US" sz="4800" dirty="0">
                <a:solidFill>
                  <a:schemeClr val="bg1"/>
                </a:solidFill>
                <a:effectLst/>
                <a:latin typeface="Times New Roman" panose="02020603050405020304" pitchFamily="18" charset="0"/>
                <a:ea typeface="NanumBarunGothic" panose="020B0603020101020101" pitchFamily="50" charset="-127"/>
                <a:cs typeface="Times New Roman" panose="02020603050405020304" pitchFamily="18" charset="0"/>
              </a:rPr>
              <a:t>Services</a:t>
            </a:r>
            <a:endParaRPr lang="vi-VN" altLang="en-US" sz="4800" dirty="0">
              <a:solidFill>
                <a:schemeClr val="bg1"/>
              </a:solidFill>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830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offers more solutions and features than any other provider and has free tiers with access to the AWS Console, where users can centrally control their ministrations.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Designed around ease-of-use for various skill sets, AWS is tailored for those unaccustomed to software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development utilities. Web applications can be deployed in minutes with AWS facilities, without                   provisioning servers or writing additional code.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hosts global data centers with a vast network ensuring reduced latency worldwide. AWS’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replication capacity allows you to duplicate services regionally, helping you recover quickly and avoid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costly downtime.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Why to use AWS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Compute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2" name="Picture 101"/>
          <p:cNvPicPr/>
          <p:nvPr/>
        </p:nvPicPr>
        <p:blipFill>
          <a:blip r:embed="rId8"/>
          <a:stretch>
            <a:fillRect/>
          </a:stretch>
        </p:blipFill>
        <p:spPr>
          <a:xfrm>
            <a:off x="1388110" y="1854200"/>
            <a:ext cx="10260330" cy="443103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 Cloud </a:t>
            </a: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Computing</a:t>
            </a:r>
            <a:endPar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2462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EC2 (Elastic Compute Cloud) – EC2 is a virtual machine in the cloud over which you have OS-level         control. This service can run and shut down whenever needed.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LightSail – This cloud tool automatically deploys and manages the computing, storage, and networking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capabilities needed to run your applications.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Elastic Beanstalk – A tool that automates deployment and provisioning of resources like a highly scalable production 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EKS (Elastic Container Service for Kubernetes) – Tool that allows you to access Kubernetes on   Amazon cloud environment without installation.</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Lambda –   This service allows to run functions in the cloud. This tool is a big cost saver by paying only when the functions are executed.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Compute Services</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3" name="Picture 102"/>
          <p:cNvPicPr/>
          <p:nvPr/>
        </p:nvPicPr>
        <p:blipFill>
          <a:blip r:embed="rId8"/>
          <a:stretch>
            <a:fillRect/>
          </a:stretch>
        </p:blipFill>
        <p:spPr>
          <a:xfrm>
            <a:off x="1338580" y="1853565"/>
            <a:ext cx="10310495" cy="443103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216852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DMS (Database Migration Service) – DMS can be used to migrate on-premises databases to AWS.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SMS (Server Migration Service) – An SMS service that allows you to easily and quickly migrate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on-premises servers to AWS.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Snowball – Snowball is  a petabyte-scale data transport solution that uses secure appliances to transfer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large amounts of data in and out of the  AWS cloud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Migration</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4" name="Picture 103"/>
          <p:cNvPicPr/>
          <p:nvPr/>
        </p:nvPicPr>
        <p:blipFill>
          <a:blip r:embed="rId8"/>
          <a:stretch>
            <a:fillRect/>
          </a:stretch>
        </p:blipFill>
        <p:spPr>
          <a:xfrm>
            <a:off x="1338580" y="1802765"/>
            <a:ext cx="10310495" cy="448183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216852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Glacier – This is an extremely low-cost hosting service that ensures fast and safe storage and       backup of data.</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Elastic Block Store (EBS) – Provides block-level storage for use with Amazon EC2 instances.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AWS Storage Gateway – This service connects on-premises software applications with cloud-based           storage. Secure integration between corporate databases and AWS storage infrastructure.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Storage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Sercurity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5" name="Picture 104"/>
          <p:cNvPicPr/>
          <p:nvPr/>
        </p:nvPicPr>
        <p:blipFill>
          <a:blip r:embed="rId8"/>
          <a:stretch>
            <a:fillRect/>
          </a:stretch>
        </p:blipFill>
        <p:spPr>
          <a:xfrm>
            <a:off x="1338580" y="1745615"/>
            <a:ext cx="10310495" cy="453961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507746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IAM (Identity and Access Management) – IAM is a cloud security service that helps you manage users, assign policies, form groups to manage multiple users.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Inspector – This is an agent that you can install on your virtual machines, reporting any security holes.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Certificate Manager  – Free SSL certificate service for your domains managed by Route53.</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WAF (Web Application Firewall) – WAF security service provides application level protection and allows you to block SQL injection and help block cross-site scripting attacks.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 Directory   – This service allows you to create flexible, manageable root directories to decentralize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data in multiple dimensions.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KMS (Key Management Service) – This is a management service. This security service helps you create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and control encryption keys, which allow you to encrypt your data.</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indent="0" algn="just">
              <a:lnSpc>
                <a:spcPct val="150000"/>
              </a:lnSpc>
              <a:buFont typeface="Arial" panose="020B0604020202020204" pitchFamily="34" charset="0"/>
              <a:buNone/>
            </a:pP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Sercurity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Database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6" name="Picture 105"/>
          <p:cNvPicPr/>
          <p:nvPr/>
        </p:nvPicPr>
        <p:blipFill>
          <a:blip r:embed="rId8"/>
          <a:stretch>
            <a:fillRect/>
          </a:stretch>
        </p:blipFill>
        <p:spPr>
          <a:xfrm>
            <a:off x="1338580" y="1745615"/>
            <a:ext cx="10309225" cy="454025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41503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RDS – This service makes it easy to set up, operate, and scale a relational database in the cloud.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DynamoDB – This is a fast, fully managed NoSQL database service. It is a simple service that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enables efficient data storage and retrieval.</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ElastiCache – This is a web service that makes it easy to deploy, operate, and scale an in-memory cloud cache.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Neptune – This is a fast, reliable and scalable graph database service.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RedShift – This is Amazon's data warehousing solution that you can use to perform complex OLAP queries.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Database 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Analytics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7" name="Picture 106"/>
          <p:cNvPicPr/>
          <p:nvPr/>
        </p:nvPicPr>
        <p:blipFill>
          <a:blip r:embed="rId8"/>
          <a:stretch>
            <a:fillRect/>
          </a:stretch>
        </p:blipFill>
        <p:spPr>
          <a:xfrm>
            <a:off x="1338580" y="1745615"/>
            <a:ext cx="10309225" cy="453961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848" y="1920698"/>
            <a:ext cx="10310497" cy="286131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l" fontAlgn="t">
              <a:lnSpc>
                <a:spcPct val="150000"/>
              </a:lnSpc>
              <a:buFont typeface="Arial" panose="020B0604020202020204" pitchFamily="34" charset="0"/>
              <a:buChar char="•"/>
            </a:pP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C</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loud computing is the delivery of computing services</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including servers, storage, databases,</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 networking, software, analytics, and intelligence</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dirty="0" smtClean="0">
                <a:latin typeface="Times New Roman" panose="02020603050405020304" pitchFamily="18" charset="0"/>
                <a:ea typeface="NanumBarunGothic" panose="020B0603020101020101" pitchFamily="50" charset="-127"/>
                <a:cs typeface="Times New Roman" panose="02020603050405020304" pitchFamily="18" charset="0"/>
              </a:rPr>
              <a:t>over the Internet (“the cloud”) to offer faster innovation, flexible resources, and economies of scale</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a:t>
            </a:r>
            <a:endPar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fontAlgn="t">
              <a:lnSpc>
                <a:spcPct val="150000"/>
              </a:lnSpc>
              <a:buFont typeface="Arial" panose="020B0604020202020204" pitchFamily="34" charset="0"/>
              <a:buChar char="•"/>
            </a:pP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Rather than keeping files on a proprietary hard drive or local storage device, cloud-based           stora</a:t>
            </a:r>
            <a:r>
              <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rPr>
              <a:t>ge makes it possible to save them to a remote database. As long as an electronic device has access to the web, it has access to the data and the software programs to run it.</a:t>
            </a:r>
            <a:endParaRPr lang="vi-VN" altLang="en-US"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830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Athena – This analytics service allows SQL queries on S3 buckets to find files.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CloudSearch – You should use this AWS service to create a fully managed search engine for your website.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ElasticSearch – An upgraded version of CloudSearch with more features, such as application monitoring</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Kinesis – This AWS analytics service helps you to stream and analyze real-time data at scale.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QuickSight – It is a business analysis tool. It helps you create in-console visualizations for data in Amazon Web Services. For example: S3, DynamoDB, etc.</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EMR (Elastic Map Reduce) This AWS Analytics Service is mainly used for big data processing like Spark, Splunk, Hadoop, etc.</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Data Pipeline – Allows you to move data from one place to another. For example, from DynamoDB to S3.</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Analytics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Management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8" name="Picture 107"/>
          <p:cNvPicPr/>
          <p:nvPr/>
        </p:nvPicPr>
        <p:blipFill>
          <a:blip r:embed="rId8"/>
          <a:stretch>
            <a:fillRect/>
          </a:stretch>
        </p:blipFill>
        <p:spPr>
          <a:xfrm>
            <a:off x="1338580" y="1745615"/>
            <a:ext cx="10310495" cy="453961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66153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CloudWatch – Cloud watch helps you monitor AWS environments like EC2, RDS, and CPU usage. It also triggers alarms depending on various metrics.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CloudFormation – The service that helps set up Amazon Web Service resources, so you can spend less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time managing those resources and can focus on developing applications that run on  AWS .</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CloudTrail – It provides an easy method to test AWS resources.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OpsWorks – Service that allows you to automatically deploy Chef/Puppet on AWS environments.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Config – The service that monitors your AWS environment. This tool will send you a notification every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time you change certain configurations.</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Service Catalog – This service helps large businesses to allow users to use which services and which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services will not be used.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Management </a:t>
            </a: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Services</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AWS</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Services</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Cloud</a:t>
            </a:r>
            <a:r>
              <a:rPr lang="en-US" alt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 Configuration</a:t>
            </a:r>
            <a:endParaRPr lang="en-US" alt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190" y="500380"/>
            <a:ext cx="2669540" cy="398780"/>
          </a:xfrm>
          <a:prstGeom prst="rect">
            <a:avLst/>
          </a:prstGeom>
          <a:noFill/>
        </p:spPr>
        <p:txBody>
          <a:bodyPr wrap="square" rtlCol="0">
            <a:spAutoFit/>
          </a:bodyPr>
          <a:lstStyle/>
          <a:p>
            <a:pPr algn="l">
              <a:defRPr/>
            </a:pP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Cloud</a:t>
            </a:r>
            <a:r>
              <a:rPr lang="en-US" altLang="vi-VN" sz="2000" b="1" dirty="0">
                <a:latin typeface="Times New Roman" panose="02020603050405020304" pitchFamily="18" charset="0"/>
                <a:ea typeface="나눔바른고딕 Light" panose="020B0603020101020101" pitchFamily="50" charset="-127"/>
                <a:cs typeface="Times New Roman" panose="02020603050405020304" pitchFamily="18" charset="0"/>
              </a:rPr>
              <a:t> Configuration</a:t>
            </a:r>
            <a:endParaRPr lang="en-US" altLang="vi-VN"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497731"/>
            <a:ext cx="7003973" cy="132207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en-US" altLang="vi-VN" b="1" dirty="0">
                <a:latin typeface="Times New Roman" panose="02020603050405020304" pitchFamily="18" charset="0"/>
                <a:ea typeface="NanumBarunGothic" panose="020B0603020101020101" pitchFamily="50" charset="-127"/>
                <a:cs typeface="Times New Roman" panose="02020603050405020304" pitchFamily="18" charset="0"/>
              </a:rPr>
              <a:t>AWS EC2 Configuration</a:t>
            </a: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en-US" altLang="vi-VN" b="1" dirty="0">
                <a:latin typeface="Times New Roman" panose="02020603050405020304" pitchFamily="18" charset="0"/>
                <a:ea typeface="NanumBarunGothic" panose="020B0603020101020101" pitchFamily="50" charset="-127"/>
                <a:cs typeface="Times New Roman" panose="02020603050405020304" pitchFamily="18" charset="0"/>
              </a:rPr>
              <a:t>Webserver Configuration</a:t>
            </a:r>
            <a:endParaRPr lang="en-US" altLang="vi-VN" b="1" dirty="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altLang="en-US"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 </a:t>
            </a:r>
            <a:r>
              <a:rPr lang="en-US" altLang="vi-VN" sz="4800" b="1" dirty="0">
                <a:solidFill>
                  <a:schemeClr val="bg1"/>
                </a:solidFill>
                <a:latin typeface="Times New Roman" panose="02020603050405020304" pitchFamily="18" charset="0"/>
                <a:ea typeface="NanumBarunGothic" panose="020B0603020101020101" pitchFamily="50" charset="-127"/>
                <a:cs typeface="Times New Roman" panose="02020603050405020304" pitchFamily="18" charset="0"/>
                <a:sym typeface="+mn-ea"/>
              </a:rPr>
              <a:t>AWS EC2 Configuration</a:t>
            </a:r>
            <a:endParaRPr lang="en-US" altLang="vi-VN" sz="4800" b="1" dirty="0">
              <a:solidFill>
                <a:schemeClr val="bg1"/>
              </a:solidFill>
              <a:effectLst/>
              <a:latin typeface="Times New Roman" panose="02020603050405020304" pitchFamily="18" charset="0"/>
              <a:ea typeface="NanumBarunGothic" panose="020B0603020101020101" pitchFamily="50" charset="-127"/>
              <a:cs typeface="Times New Roman" panose="02020603050405020304" pitchFamily="18" charset="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0" name="Picture 99"/>
          <p:cNvPicPr/>
          <p:nvPr/>
        </p:nvPicPr>
        <p:blipFill>
          <a:blip r:embed="rId8"/>
          <a:stretch>
            <a:fillRect/>
          </a:stretch>
        </p:blipFill>
        <p:spPr>
          <a:xfrm>
            <a:off x="1338580" y="1346835"/>
            <a:ext cx="10174605" cy="493776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383095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Elastic Compute Cloud (Amazon EC2) is a cloud computing infrastructure powered by Amazon Web Services (AWS) that provides virtualized computing resources on demand.</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provides scalable virtualized computing applications with virtual hardware components such as computer memory (ram), processors, flexibility in the choice of storage partitions data storage in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different platforms and the security of service management by AWS's powerful cloud virtualization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architecture.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will provide one or more virtual servers that can be combined to easily deploy the fastest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application and ensure the highest availability. Even in terms of payment, you can easily know how much    you need to pay based on the information about the resources you use.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Amazon EC2 </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133794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Instanc is a cloud server. With one account you can create and use multiple Amazon EC2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Instances. Amazon EC2 Instances are run on the same physical server and share memory, CPU, hard </a:t>
            </a:r>
            <a:r>
              <a:rPr lang="vi-VN" altLang="en-US" sz="1800" dirty="0">
                <a:latin typeface="Times New Roman" panose="02020603050405020304" pitchFamily="18" charset="0"/>
                <a:ea typeface="NanumBarunGothic" panose="020B0603020101020101" pitchFamily="50" charset="-127"/>
                <a:cs typeface="Times New Roman" panose="02020603050405020304" pitchFamily="18" charset="0"/>
              </a:rPr>
              <a:t>       </a:t>
            </a: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drive...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Amazon EC2 Instance </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338483" y="1745438"/>
            <a:ext cx="10310497" cy="4523105"/>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Scaling:</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Scaling Up/Down: Increase/Decrease capacity(RAM, CPU,...) of Instance.</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Scaling In/Out: Increase/Decrease the number of Instances.</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Security:</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It is possible to set a private IP rank exclusively for EC2.</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Use Security Group and Network ACLS to control inbound/outbound.</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An IPsec VPN can be established between Data Center and AWS Cloud.</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Delicated Instance -&gt; Create EC2 on a single physical hardware for a single customer.</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Cost:</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On-Demand Instance: Calculated by the hour, meeting the needs of use in a short time. Use as much, pay as much.</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a:p>
            <a:pPr marL="800100" lvl="1" indent="-342900" algn="just">
              <a:lnSpc>
                <a:spcPct val="150000"/>
              </a:lnSpc>
              <a:buFont typeface="Arial" panose="020B0604020202020204" pitchFamily="34" charset="0"/>
              <a:buChar char="•"/>
            </a:pPr>
            <a:r>
              <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rPr>
              <a:t>Reserved Instance: Allows to prepay a server amount for 1 or 3 years. The cost is only 75% of On-Demand. If you don't need to use it for a long time, you can sell it at the Reserved Instance Marketplace</a:t>
            </a:r>
            <a:endParaRPr lang="en-US" altLang="ko-KR" sz="16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484" y="1346662"/>
            <a:ext cx="3674143" cy="398780"/>
          </a:xfrm>
          <a:prstGeom prst="rect">
            <a:avLst/>
          </a:prstGeom>
          <a:noFill/>
        </p:spPr>
        <p:txBody>
          <a:bodyPr wrap="square" rtlCol="0">
            <a:spAutoFit/>
          </a:bodyPr>
          <a:lstStyle/>
          <a:p>
            <a:pPr algn="l">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Amazon EC2 Feature</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rcRect b="7016"/>
          <a:stretch>
            <a:fillRect/>
          </a:stretch>
        </p:blipFill>
        <p:spPr>
          <a:xfrm>
            <a:off x="3548380" y="2102485"/>
            <a:ext cx="6377940" cy="369443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6" name="직사각형 32"/>
          <p:cNvSpPr/>
          <p:nvPr/>
        </p:nvSpPr>
        <p:spPr>
          <a:xfrm>
            <a:off x="1338483" y="1745438"/>
            <a:ext cx="10310497" cy="92202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rPr>
              <a:t>Amazon EC2 Instanc is a cloud server. With one account you can create and use multiple Amazon EC2 Instances. Amazon EC2 Instances are run on the same physical server and share memory, CPU, hard drive...</a:t>
            </a:r>
            <a:endParaRPr lang="en-US" altLang="ko-KR" sz="1800"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4410710" cy="398780"/>
          </a:xfrm>
          <a:prstGeom prst="rect">
            <a:avLst/>
          </a:prstGeom>
          <a:noFill/>
        </p:spPr>
        <p:txBody>
          <a:bodyPr wrap="square" rtlCol="0">
            <a:spAutoFit/>
          </a:bodyPr>
          <a:lstStyle/>
          <a:p>
            <a:pPr>
              <a:defRPr/>
            </a:pPr>
            <a:r>
              <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Amazon EC2 Instance Configuration</a:t>
            </a:r>
            <a:endParaRPr 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59479"/>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mazon EC2</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01" name="Picture 100"/>
          <p:cNvPicPr/>
          <p:nvPr/>
        </p:nvPicPr>
        <p:blipFill>
          <a:blip r:embed="rId8"/>
          <a:stretch>
            <a:fillRect/>
          </a:stretch>
        </p:blipFill>
        <p:spPr>
          <a:xfrm>
            <a:off x="1073785" y="1031875"/>
            <a:ext cx="10888345" cy="5567045"/>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 Sign in to the AWS Management Console and open the Amazon EC2 console at https://console.aws.amazon.com/ec2/</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5008880" y="1734820"/>
            <a:ext cx="6498590" cy="442531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30986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2. In the upper-right corner of the AWS Management Console, choose the AWS Region where you want to </a:t>
            </a:r>
            <a:r>
              <a:rPr lang="vi-VN" alt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create the EC2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935480" y="1920875"/>
            <a:ext cx="8610600" cy="419989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1" r:link="rId2"/>
          <a:stretch>
            <a:fillRect/>
          </a:stretch>
        </a:blipFill>
        <a:effectLst/>
      </p:bgPr>
    </p:bg>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368300"/>
          </a:xfrm>
          <a:prstGeom prst="rect">
            <a:avLst/>
          </a:prstGeom>
          <a:noFill/>
        </p:spPr>
        <p:txBody>
          <a:bodyPr wrap="square" rtlCol="0">
            <a:spAutoFit/>
          </a:bodyPr>
          <a:lstStyle/>
          <a:p>
            <a:pP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3. Choose EC2 Dashboard, and then choose Launch instance, as shown following.</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10"/>
          <a:stretch>
            <a:fillRect/>
          </a:stretch>
        </p:blipFill>
        <p:spPr>
          <a:xfrm>
            <a:off x="3987800" y="1715135"/>
            <a:ext cx="4770120" cy="441388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309860" cy="119888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4. Make sure you have opted into the new launch experience.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5. Under Name and tags, for Name, enter the name what your want. My instance’name is “NGINX”</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6 .Under Application and OS Images (Amazon Machine Image), choose OS and AMI. You should choose      Ubuntu and Ubuntu Server 2</a:t>
            </a:r>
            <a:r>
              <a:rPr lang="vi-VN" alt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0</a:t>
            </a: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.04 LTS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5265420" y="2260600"/>
            <a:ext cx="4589145" cy="402463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36830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7. Under Instance type, you should choose t2.micro.</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2381250" y="2447925"/>
            <a:ext cx="7429500" cy="19621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92202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8. Under Key pair (login) choose Create new key pair and then use the Create key pair window to create it..</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Remember you key pair name and it’s location.</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337945" y="2342515"/>
            <a:ext cx="5902960" cy="1503680"/>
          </a:xfrm>
          <a:prstGeom prst="rect">
            <a:avLst/>
          </a:prstGeom>
        </p:spPr>
      </p:pic>
      <p:pic>
        <p:nvPicPr>
          <p:cNvPr id="19" name="Picture 18"/>
          <p:cNvPicPr>
            <a:picLocks noChangeAspect="1"/>
          </p:cNvPicPr>
          <p:nvPr/>
        </p:nvPicPr>
        <p:blipFill>
          <a:blip r:embed="rId9"/>
          <a:stretch>
            <a:fillRect/>
          </a:stretch>
        </p:blipFill>
        <p:spPr>
          <a:xfrm>
            <a:off x="7240905" y="1991995"/>
            <a:ext cx="4070985" cy="429387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309860" cy="1476375"/>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9. Under Network settings, set these values and keep the other values as their defaults: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For Allow SSH traffic from, choose the source of SSH connections to the EC2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You can choose My IP if the displayed IP address is correct for SSH connections.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Turn on Allow HTTPs traffic from the internet.</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marL="285750" indent="-285750" algn="l">
              <a:buFont typeface="Arial" panose="020B0604020202020204" pitchFamily="34" charset="0"/>
              <a:buChar char="•"/>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Turn on Allow HTTP traffic from the internet.</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20" name="Picture 19"/>
          <p:cNvPicPr>
            <a:picLocks noChangeAspect="1"/>
          </p:cNvPicPr>
          <p:nvPr/>
        </p:nvPicPr>
        <p:blipFill>
          <a:blip r:embed="rId8"/>
          <a:stretch>
            <a:fillRect/>
          </a:stretch>
        </p:blipFill>
        <p:spPr>
          <a:xfrm>
            <a:off x="6076950" y="2187575"/>
            <a:ext cx="4587875" cy="41040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6209665" cy="92202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10. Leave the default values for the remaining sections.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11.Review a summary of your instance configuration in the Summary panel, and when you're ready, choose Launch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8018780" y="1346835"/>
            <a:ext cx="2607945" cy="487489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89115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12. On the Launch Status page, shown following, note the identifier for your new EC2 instance, for example: i-03a6ad47e97ba9dc5</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3709035" y="1991995"/>
            <a:ext cx="6213475" cy="42551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2965450" y="2253615"/>
            <a:ext cx="6115050" cy="30670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7793990"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13. Choose View all instances to find your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14. Wait until Instance state for your instance is Running.</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694545"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Instance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338580" y="2180590"/>
            <a:ext cx="10302875" cy="263906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15. Click the Connect button at the top of the screen. A window like the following pops up. Open the SSH     client tab and follow the instructions to connect to the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339215" y="2138680"/>
            <a:ext cx="10242550" cy="296291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6830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15. Follow the command in this tab </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9" name="Picture 18"/>
          <p:cNvPicPr>
            <a:picLocks noChangeAspect="1"/>
          </p:cNvPicPr>
          <p:nvPr/>
        </p:nvPicPr>
        <p:blipFill>
          <a:blip r:embed="rId8"/>
          <a:stretch>
            <a:fillRect/>
          </a:stretch>
        </p:blipFill>
        <p:spPr>
          <a:xfrm>
            <a:off x="5181600" y="1499235"/>
            <a:ext cx="5784215" cy="478599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309860" cy="4799965"/>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16. If you use “Window”. Please download a ssh tool to connect Instance. </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https://mobaxterm.mobatek.net/download.html</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Open the browser at the folder containing the key pair file and execute the command in SSH Tab</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Now, you have access to your instance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458595" y="2323465"/>
            <a:ext cx="9775190" cy="326199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17. Download the NGINX signing key:</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  sudo wget http://nginx.org/keys/nginx_signing.key </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338580" y="2208530"/>
            <a:ext cx="10255885" cy="140589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64516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18. Update software: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  sudo apt-get update </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4035425" y="1346835"/>
            <a:ext cx="6801485" cy="48869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92202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19. Install NGINX:</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  sudo apt-get install nginx</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Type Y when prompted. </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2557780" y="2268855"/>
            <a:ext cx="7804785" cy="395859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1198880"/>
          </a:xfrm>
          <a:prstGeom prst="rect">
            <a:avLst/>
          </a:prstGeom>
          <a:noFill/>
        </p:spPr>
        <p:txBody>
          <a:bodyPr wrap="square" rtlCol="0">
            <a:spAutoFit/>
          </a:bodyPr>
          <a:lstStyle/>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20. Start NGINX</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  sudo systemctl start nginx.service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21. Check it’s status</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a:p>
            <a:pPr algn="l">
              <a:defRPr/>
            </a:pPr>
            <a:r>
              <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rPr>
              <a:t>  sudo systemctl status nginx.service</a:t>
            </a:r>
            <a:endParaRPr lang="en-US"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t>
            </a:r>
            <a:r>
              <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EC2 Webserver Configuration</a:t>
            </a:r>
            <a:endParaRPr lang="en-US" altLang="vi-VN"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338580" y="2684780"/>
            <a:ext cx="10302875" cy="291909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Cloud Operation</a:t>
            </a:r>
            <a:endParaRPr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sp>
        <p:nvSpPr>
          <p:cNvPr id="8" name="TextBox 7"/>
          <p:cNvSpPr txBox="1"/>
          <p:nvPr/>
        </p:nvSpPr>
        <p:spPr>
          <a:xfrm>
            <a:off x="2028190" y="500380"/>
            <a:ext cx="2401570" cy="398780"/>
          </a:xfrm>
          <a:prstGeom prst="rect">
            <a:avLst/>
          </a:prstGeom>
          <a:noFill/>
        </p:spPr>
        <p:txBody>
          <a:bodyPr wrap="square" rtlCol="0">
            <a:spAutoFit/>
          </a:bodyPr>
          <a:lstStyle/>
          <a:p>
            <a:pPr algn="l">
              <a:defRPr/>
            </a:pP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rPr>
              <a:t>Operator</a:t>
            </a:r>
            <a:endParaRPr lang="vi-VN" altLang="en-US" sz="2000" b="1" dirty="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16" name="직사각형 32"/>
          <p:cNvSpPr/>
          <p:nvPr/>
        </p:nvSpPr>
        <p:spPr>
          <a:xfrm>
            <a:off x="1616131" y="1497731"/>
            <a:ext cx="7003973" cy="193802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514350" indent="-514350">
              <a:lnSpc>
                <a:spcPct val="200000"/>
              </a:lnSpc>
              <a:buAutoNum type="romanUcPeriod"/>
            </a:pPr>
            <a:r>
              <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rPr>
              <a:t>AWS Auto Scaling</a:t>
            </a:r>
            <a:endPar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rPr>
              <a:t>Basic Load Balancing</a:t>
            </a:r>
            <a:endPar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514350" indent="-514350">
              <a:lnSpc>
                <a:spcPct val="200000"/>
              </a:lnSpc>
              <a:buAutoNum type="romanUcPeriod"/>
            </a:pPr>
            <a:r>
              <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rPr>
              <a:t>Log Aggregator &amp; Monitoring</a:t>
            </a:r>
            <a:endParaRPr lang="vi-VN" altLang="en-US" b="1"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848" y="1920698"/>
            <a:ext cx="10310497" cy="3784600"/>
          </a:xfrm>
          <a:prstGeom prst="rect">
            <a:avLst/>
          </a:prstGeom>
        </p:spPr>
        <p:txBody>
          <a:bodyPr wrap="square">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Public clouds provide their services on servers and storage on the Internet. These are operated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by third-party companies, who handle and control all the hardware, software, and the general</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 infrastructure. Clients access services through accounts that can be accessed by just about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anyone.</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Private clouds are reserved for specific clientele, usually one business or organization. The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firm's data service center may host the cloud computing service. Many private cloud computing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services are provided on a private network.</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1"/>
          <p:cNvPicPr>
            <a:picLocks noChangeAspect="1"/>
          </p:cNvPicPr>
          <p:nvPr/>
        </p:nvPicPr>
        <p:blipFill>
          <a:blip r:embed="rId1" cstate="print"/>
          <a:stretch>
            <a:fillRect/>
          </a:stretch>
        </p:blipFill>
        <p:spPr>
          <a:xfrm>
            <a:off x="5216018" y="1528357"/>
            <a:ext cx="1925011" cy="1917121"/>
          </a:xfrm>
          <a:prstGeom prst="rect">
            <a:avLst/>
          </a:prstGeom>
        </p:spPr>
      </p:pic>
      <p:sp>
        <p:nvSpPr>
          <p:cNvPr id="3" name="Rectangle 239"/>
          <p:cNvSpPr>
            <a:spLocks noChangeArrowheads="1"/>
          </p:cNvSpPr>
          <p:nvPr/>
        </p:nvSpPr>
        <p:spPr bwMode="auto">
          <a:xfrm>
            <a:off x="1860048" y="3669280"/>
            <a:ext cx="8569325" cy="1824804"/>
          </a:xfrm>
          <a:prstGeom prst="rect">
            <a:avLst/>
          </a:prstGeom>
          <a:noFill/>
          <a:ln w="9525">
            <a:noFill/>
            <a:miter lim="800000"/>
          </a:ln>
          <a:effectLst>
            <a:outerShdw blurRad="50800" dist="38100" dir="2700000" algn="tl" rotWithShape="0">
              <a:prstClr val="black"/>
            </a:outerShdw>
          </a:effectLst>
        </p:spPr>
        <p:txBody>
          <a:bodyPr/>
          <a:lstStyle/>
          <a:p>
            <a:pPr algn="ctr">
              <a:lnSpc>
                <a:spcPct val="90000"/>
              </a:lnSpc>
              <a:defRPr/>
            </a:pPr>
            <a:r>
              <a:rPr 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I. AWS Auto S</a:t>
            </a:r>
            <a:r>
              <a:rPr 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rPr>
              <a:t>caling</a:t>
            </a:r>
            <a:endParaRPr lang="vi-VN" sz="4800" dirty="0">
              <a:solidFill>
                <a:schemeClr val="bg1"/>
              </a:solidFill>
              <a:effectLst>
                <a:outerShdw blurRad="38100" dist="38100" dir="2700000" algn="tl">
                  <a:srgbClr val="000000">
                    <a:alpha val="43137"/>
                  </a:srgbClr>
                </a:outerShdw>
              </a:effectLst>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AWS Auto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Scaling?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AWS Auto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Scaling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1753235"/>
          </a:xfrm>
          <a:prstGeom prst="rect">
            <a:avLst/>
          </a:prstGeom>
          <a:noFill/>
        </p:spPr>
        <p:txBody>
          <a:bodyPr wrap="square" rtlCol="0">
            <a:spAutoFit/>
          </a:bodyPr>
          <a:p>
            <a:pPr marL="285750" indent="-285750" algn="just">
              <a:buFont typeface="Arial" panose="020B0604020202020204" pitchFamily="34" charset="0"/>
              <a:buChar char="•"/>
            </a:pPr>
            <a:r>
              <a:rPr lang="en-US">
                <a:latin typeface="Times New Roman Regular" panose="02020603050405020304" charset="0"/>
                <a:cs typeface="Times New Roman Regular" panose="02020603050405020304" charset="0"/>
              </a:rPr>
              <a:t>AWS Auto Scaling is an automatic scaling feature that ensures that Amazon EC2 instances are</a:t>
            </a:r>
            <a:r>
              <a:rPr lang="vi-VN" altLang="en-US">
                <a:latin typeface="Times New Roman Regular" panose="02020603050405020304" charset="0"/>
                <a:cs typeface="Times New Roman Regular" panose="02020603050405020304" charset="0"/>
              </a:rPr>
              <a:t>                 Scaling</a:t>
            </a:r>
            <a:r>
              <a:rPr lang="en-US">
                <a:latin typeface="Times New Roman Regular" panose="02020603050405020304" charset="0"/>
                <a:cs typeface="Times New Roman Regular" panose="02020603050405020304" charset="0"/>
              </a:rPr>
              <a:t>sufficient to run your applications</a:t>
            </a:r>
            <a:endParaRPr lang="en-US">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lang="en-US">
                <a:latin typeface="Times New Roman Regular" panose="02020603050405020304" charset="0"/>
                <a:cs typeface="Times New Roman Regular" panose="02020603050405020304" charset="0"/>
              </a:rPr>
              <a:t>You can create an AWS Auto Scaling bucket in EC2 instances</a:t>
            </a:r>
            <a:endParaRPr lang="en-US">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lang="en-US">
                <a:latin typeface="Times New Roman Regular" panose="02020603050405020304" charset="0"/>
                <a:cs typeface="Times New Roman Regular" panose="02020603050405020304" charset="0"/>
              </a:rPr>
              <a:t>You can specify a minimum number of EC2 instances in that pool, and autoscaling will maintain and </a:t>
            </a:r>
            <a:r>
              <a:rPr lang="vi-VN" altLang="en-US">
                <a:latin typeface="Times New Roman Regular" panose="02020603050405020304" charset="0"/>
                <a:cs typeface="Times New Roman Regular" panose="02020603050405020304" charset="0"/>
              </a:rPr>
              <a:t>      </a:t>
            </a:r>
            <a:r>
              <a:rPr lang="en-US">
                <a:latin typeface="Times New Roman Regular" panose="02020603050405020304" charset="0"/>
                <a:cs typeface="Times New Roman Regular" panose="02020603050405020304" charset="0"/>
              </a:rPr>
              <a:t>guarantee a minimum number of EC2 instances.</a:t>
            </a:r>
            <a:endParaRPr lang="en-US">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lang="en-US">
                <a:latin typeface="Times New Roman Regular" panose="02020603050405020304" charset="0"/>
                <a:cs typeface="Times New Roman Regular" panose="02020603050405020304" charset="0"/>
              </a:rPr>
              <a:t>Using scaling policy, AWS Auto Scaling can launch or terminate EC2 instances as needed</a:t>
            </a:r>
            <a:endParaRPr lang="en-US">
              <a:latin typeface="Times New Roman Regular" panose="02020603050405020304" charset="0"/>
              <a:cs typeface="Times New Roman Regular" panose="0202060305040502030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What is AWS Auto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Scaling?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AWS Auto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Scaling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3333115" y="1920875"/>
            <a:ext cx="5526405" cy="393954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Auto Scaling Components - Gr</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oups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AWS Auto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Scaling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1753235"/>
          </a:xfrm>
          <a:prstGeom prst="rect">
            <a:avLst/>
          </a:prstGeom>
          <a:noFill/>
        </p:spPr>
        <p:txBody>
          <a:bodyPr wrap="square" rtlCol="0">
            <a:spAutoFit/>
          </a:bodyPr>
          <a:p>
            <a:pPr marL="285750" indent="-285750" algn="just">
              <a:buFont typeface="Arial" panose="020B0604020202020204" pitchFamily="34" charset="0"/>
              <a:buChar char="•"/>
            </a:pPr>
            <a:r>
              <a:rPr lang="vi-VN">
                <a:latin typeface="Times New Roman Regular" panose="02020603050405020304" charset="0"/>
                <a:cs typeface="Times New Roman Regular" panose="02020603050405020304" charset="0"/>
              </a:rPr>
              <a:t>Groups </a:t>
            </a:r>
            <a:r>
              <a:rPr>
                <a:latin typeface="Times New Roman Regular" panose="02020603050405020304" charset="0"/>
                <a:cs typeface="Times New Roman Regular" panose="02020603050405020304" charset="0"/>
              </a:rPr>
              <a:t>are logical groups containing a collection of EC2 instances with similar characteristics for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scalability and management purposes</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Using auto-scaling pools, you can increase the number of EC2 instances to improve your application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performance, and you can also reduce the number of EC2 instances depending on traffic to reduce costs</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AWS Auto Scaling also maintains a certain number of EC2 instances even if one EC2 instance is not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good enough to meet demand.</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5043805" y="3667760"/>
            <a:ext cx="2997835" cy="262128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Auto Scaling Components - Launch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AWS Auto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Scaling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1476375"/>
          </a:xfrm>
          <a:prstGeom prst="rect">
            <a:avLst/>
          </a:prstGeom>
          <a:noFill/>
        </p:spPr>
        <p:txBody>
          <a:bodyPr wrap="square" rtlCol="0">
            <a:spAutoFit/>
          </a:bodyPr>
          <a:p>
            <a:pPr marL="285750" indent="-285750" algn="just">
              <a:buFont typeface="Arial" panose="020B0604020202020204" pitchFamily="34" charset="0"/>
              <a:buChar char="•"/>
            </a:pPr>
            <a:r>
              <a:rPr lang="vi-VN">
                <a:latin typeface="Times New Roman Regular" panose="02020603050405020304" charset="0"/>
                <a:cs typeface="Times New Roman Regular" panose="02020603050405020304" charset="0"/>
              </a:rPr>
              <a:t>T</a:t>
            </a:r>
            <a:r>
              <a:rPr>
                <a:latin typeface="Times New Roman Regular" panose="02020603050405020304" charset="0"/>
                <a:cs typeface="Times New Roman Regular" panose="02020603050405020304" charset="0"/>
              </a:rPr>
              <a:t>he launch configuration is a template used by autoscaling groups (groups) to launch EC2 instances.</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You can specify Amazon Machine Image (AMI), instance type, key pair, and security group, etc. while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creating launch configuration</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You can also modify the launch configuration after creation.</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The launch configuration can be used for multiple AWS Auto Scaling </a:t>
            </a:r>
            <a:r>
              <a:rPr>
                <a:latin typeface="Times New Roman Regular" panose="02020603050405020304" charset="0"/>
                <a:cs typeface="Times New Roman Regular" panose="02020603050405020304" charset="0"/>
              </a:rPr>
              <a:t>groups.</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4289425" y="3526790"/>
            <a:ext cx="4034155" cy="269113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Auto Scaling Components - Expansion plan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AWS Auto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Scaling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The scaling plan shows when and how to use AWS Auto Scaling</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Amazon EC2 auto-scaling provides several ways for you to scale your AWS Auto Scaling g</a:t>
            </a:r>
            <a:r>
              <a:rPr lang="vi-VN">
                <a:latin typeface="Times New Roman Regular" panose="02020603050405020304" charset="0"/>
                <a:cs typeface="Times New Roman Regular" panose="02020603050405020304" charset="0"/>
              </a:rPr>
              <a:t>roups </a:t>
            </a:r>
            <a:endParaRPr lang="vi-VN">
              <a:latin typeface="Times New Roman Regular" panose="02020603050405020304" charset="0"/>
              <a:cs typeface="Times New Roman Regular" panose="0202060305040502030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Maintainability and scalability</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 AWS Auto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Scaling</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014980"/>
          </a:xfrm>
          <a:prstGeom prst="rect">
            <a:avLst/>
          </a:prstGeom>
          <a:noFill/>
        </p:spPr>
        <p:txBody>
          <a:bodyPr wrap="square" rtlCol="0">
            <a:spAutoFit/>
          </a:bodyPr>
          <a:p>
            <a:pPr marL="285750" indent="-285750" algn="just">
              <a:buFont typeface="Arial" panose="020B0604020202020204" pitchFamily="34" charset="0"/>
              <a:buChar char="•"/>
            </a:pPr>
            <a:r>
              <a:rPr lang="vi-VN">
                <a:latin typeface="Times New Roman Regular" panose="02020603050405020304" charset="0"/>
                <a:cs typeface="Times New Roman Regular" panose="02020603050405020304" charset="0"/>
              </a:rPr>
              <a:t>Automatic manual expansion: With this mode, you specify changes in the maximum, minimum or desired capacity of auto-expanding groups. Auto-scaling maintains versions with up-to-date capabilities.</a:t>
            </a: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lang="vi-VN">
                <a:latin typeface="Times New Roman Regular" panose="02020603050405020304" charset="0"/>
                <a:cs typeface="Times New Roman Regular" panose="02020603050405020304" charset="0"/>
              </a:rPr>
              <a:t>Auto-expand on schedule: You can create a scheduled action that requires Amazon EC2 to automatically scale to perform a scaling action based on a specific time</a:t>
            </a:r>
            <a:endParaRPr lang="vi-VN">
              <a:latin typeface="Times New Roman Regular" panose="02020603050405020304" charset="0"/>
              <a:cs typeface="Times New Roman Regular" panose="02020603050405020304" charset="0"/>
            </a:endParaRPr>
          </a:p>
          <a:p>
            <a:pPr marL="742950" lvl="1" indent="-285750" algn="just">
              <a:buFont typeface="Wingdings" panose="05000000000000000000" charset="0"/>
              <a:buChar char=""/>
            </a:pPr>
            <a:r>
              <a:rPr lang="vi-VN" sz="1600" i="1">
                <a:latin typeface="Times New Roman Italic" panose="02020603050405020304" charset="0"/>
                <a:cs typeface="Times New Roman Italic" panose="02020603050405020304" charset="0"/>
              </a:rPr>
              <a:t>Ex: During limited offers or specific days of high traffic, in such cases you can scale your app based on                scheduled rates</a:t>
            </a:r>
            <a:endParaRPr lang="vi-VN" sz="1600" i="1">
              <a:latin typeface="Times New Roman Italic" panose="02020603050405020304" charset="0"/>
              <a:cs typeface="Times New Roman Italic" panose="02020603050405020304" charset="0"/>
            </a:endParaRPr>
          </a:p>
          <a:p>
            <a:pPr marL="285750" lvl="0" indent="-285750" algn="just">
              <a:buFont typeface="Arial" panose="020B0604020202020204" pitchFamily="34" charset="0"/>
              <a:buChar char="•"/>
            </a:pPr>
            <a:r>
              <a:rPr lang="vi-VN">
                <a:latin typeface="Times New Roman" panose="02020603050405020304" pitchFamily="18" charset="0"/>
                <a:cs typeface="Times New Roman" panose="02020603050405020304" pitchFamily="18" charset="0"/>
              </a:rPr>
              <a:t>Auto-scaling on demand: This is the most advanced AWS Auto Scaling model using scaling policy. Based on specific parameters, you can expand or shrink your resources. You can create policies by defining parameters like CPU usage, Memory, Network I/O, etc.</a:t>
            </a:r>
            <a:endParaRPr lang="vi-VN">
              <a:latin typeface="Times New Roman" panose="02020603050405020304" pitchFamily="18" charset="0"/>
              <a:cs typeface="Times New Roman" panose="02020603050405020304" pitchFamily="18" charset="0"/>
            </a:endParaRPr>
          </a:p>
          <a:p>
            <a:pPr marL="742950" lvl="1" indent="-285750" algn="just">
              <a:buFont typeface="Wingdings" panose="05000000000000000000" charset="0"/>
              <a:buChar char=""/>
            </a:pPr>
            <a:r>
              <a:rPr lang="vi-VN" sz="1600" i="1">
                <a:latin typeface="Times New Roman Italic" panose="02020603050405020304" charset="0"/>
                <a:cs typeface="Times New Roman Italic" panose="02020603050405020304" charset="0"/>
              </a:rPr>
              <a:t>Ex: you can automatically scale EC2 beyond CPU usage greater than 70%. If CPU usage crosses this threshold value, auto-scaling will launch new instances using the launch configuration</a:t>
            </a:r>
            <a:endParaRPr lang="vi-VN" sz="1600" i="1">
              <a:latin typeface="Times New Roman Italic" panose="02020603050405020304" charset="0"/>
              <a:cs typeface="Times New Roman Italic" panose="0202060305040502030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127760" y="1175385"/>
            <a:ext cx="10563860" cy="5281930"/>
          </a:xfrm>
          <a:prstGeom prst="rect">
            <a:avLst/>
          </a:prstGeom>
        </p:spPr>
      </p:pic>
      <p:sp>
        <p:nvSpPr>
          <p:cNvPr id="19" name="TextBox 17"/>
          <p:cNvSpPr txBox="1"/>
          <p:nvPr/>
        </p:nvSpPr>
        <p:spPr>
          <a:xfrm>
            <a:off x="1549400" y="440055"/>
            <a:ext cx="4082415" cy="398780"/>
          </a:xfrm>
          <a:prstGeom prst="rect">
            <a:avLst/>
          </a:prstGeom>
          <a:noFill/>
        </p:spPr>
        <p:txBody>
          <a:bodyPr wrap="square" rtlCol="0">
            <a:spAutoFit/>
          </a:bodyPr>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AWS Auto Scaling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1. Create a launch template</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4246245"/>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From the left side panel, go to the Launch Templates under the Instances section.</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lang="vi-VN">
                <a:latin typeface="Times New Roman Regular" panose="02020603050405020304" charset="0"/>
                <a:cs typeface="Times New Roman Regular" panose="02020603050405020304" charset="0"/>
              </a:rPr>
              <a:t>Click on the Create launch template button to create a new launch template, and it will open a form asking for different parameters for the launch template. </a:t>
            </a:r>
            <a:endParaRPr lang="vi-VN">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5093335" y="2305685"/>
            <a:ext cx="2004695" cy="302069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1. Create a launch template</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6830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Enter the Launch template name under the Launch template name and description section.</a:t>
            </a:r>
            <a:r>
              <a:rPr lang="vi-VN">
                <a:latin typeface="Times New Roman Regular" panose="02020603050405020304" charset="0"/>
                <a:cs typeface="Times New Roman Regular" panose="02020603050405020304" charset="0"/>
              </a:rPr>
              <a:t> </a:t>
            </a:r>
            <a:endParaRPr lang="vi-VN">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105150" y="2517140"/>
            <a:ext cx="5981700" cy="3238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Type</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s of Cloud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9" name="직사각형 32"/>
          <p:cNvSpPr/>
          <p:nvPr/>
        </p:nvSpPr>
        <p:spPr>
          <a:xfrm>
            <a:off x="1337945" y="1920875"/>
            <a:ext cx="10309225" cy="3322955"/>
          </a:xfrm>
          <a:prstGeom prst="rect">
            <a:avLst/>
          </a:prstGeom>
        </p:spPr>
        <p:txBody>
          <a:bodyPr vert="horz" wrap="square" anchor="ctr" anchorCtr="0">
            <a:spAutoFit/>
          </a:bodyPr>
          <a:lstStyle>
            <a:defPPr>
              <a:defRPr lang="ko-KR"/>
            </a:defPPr>
            <a:lvl1pPr marL="0" algn="l" defTabSz="1031875" rtl="0" eaLnBrk="1" latinLnBrk="1" hangingPunct="1">
              <a:defRPr sz="2000" kern="1200">
                <a:solidFill>
                  <a:schemeClr val="tx1"/>
                </a:solidFill>
                <a:latin typeface="+mn-lt"/>
                <a:ea typeface="+mn-ea"/>
                <a:cs typeface="+mn-cs"/>
              </a:defRPr>
            </a:lvl1pPr>
            <a:lvl2pPr marL="515620" algn="l" defTabSz="1031875" rtl="0" eaLnBrk="1" latinLnBrk="1" hangingPunct="1">
              <a:defRPr sz="2000" kern="1200">
                <a:solidFill>
                  <a:schemeClr val="tx1"/>
                </a:solidFill>
                <a:latin typeface="+mn-lt"/>
                <a:ea typeface="+mn-ea"/>
                <a:cs typeface="+mn-cs"/>
              </a:defRPr>
            </a:lvl2pPr>
            <a:lvl3pPr marL="1031875" algn="l" defTabSz="1031875" rtl="0" eaLnBrk="1" latinLnBrk="1" hangingPunct="1">
              <a:defRPr sz="2000" kern="1200">
                <a:solidFill>
                  <a:schemeClr val="tx1"/>
                </a:solidFill>
                <a:latin typeface="+mn-lt"/>
                <a:ea typeface="+mn-ea"/>
                <a:cs typeface="+mn-cs"/>
              </a:defRPr>
            </a:lvl3pPr>
            <a:lvl4pPr marL="1547495" algn="l" defTabSz="1031875" rtl="0" eaLnBrk="1" latinLnBrk="1" hangingPunct="1">
              <a:defRPr sz="2000" kern="1200">
                <a:solidFill>
                  <a:schemeClr val="tx1"/>
                </a:solidFill>
                <a:latin typeface="+mn-lt"/>
                <a:ea typeface="+mn-ea"/>
                <a:cs typeface="+mn-cs"/>
              </a:defRPr>
            </a:lvl4pPr>
            <a:lvl5pPr marL="2063115" algn="l" defTabSz="1031875" rtl="0" eaLnBrk="1" latinLnBrk="1" hangingPunct="1">
              <a:defRPr sz="2000" kern="1200">
                <a:solidFill>
                  <a:schemeClr val="tx1"/>
                </a:solidFill>
                <a:latin typeface="+mn-lt"/>
                <a:ea typeface="+mn-ea"/>
                <a:cs typeface="+mn-cs"/>
              </a:defRPr>
            </a:lvl5pPr>
            <a:lvl6pPr marL="2579370" algn="l" defTabSz="1031875" rtl="0" eaLnBrk="1" latinLnBrk="1" hangingPunct="1">
              <a:defRPr sz="2000" kern="1200">
                <a:solidFill>
                  <a:schemeClr val="tx1"/>
                </a:solidFill>
                <a:latin typeface="+mn-lt"/>
                <a:ea typeface="+mn-ea"/>
                <a:cs typeface="+mn-cs"/>
              </a:defRPr>
            </a:lvl6pPr>
            <a:lvl7pPr marL="3094990" algn="l" defTabSz="1031875" rtl="0" eaLnBrk="1" latinLnBrk="1" hangingPunct="1">
              <a:defRPr sz="2000" kern="1200">
                <a:solidFill>
                  <a:schemeClr val="tx1"/>
                </a:solidFill>
                <a:latin typeface="+mn-lt"/>
                <a:ea typeface="+mn-ea"/>
                <a:cs typeface="+mn-cs"/>
              </a:defRPr>
            </a:lvl7pPr>
            <a:lvl8pPr marL="3610610" algn="l" defTabSz="1031875" rtl="0" eaLnBrk="1" latinLnBrk="1" hangingPunct="1">
              <a:defRPr sz="2000" kern="1200">
                <a:solidFill>
                  <a:schemeClr val="tx1"/>
                </a:solidFill>
                <a:latin typeface="+mn-lt"/>
                <a:ea typeface="+mn-ea"/>
                <a:cs typeface="+mn-cs"/>
              </a:defRPr>
            </a:lvl8pPr>
            <a:lvl9pPr marL="4126230" algn="l" defTabSz="1031875" rtl="0" eaLnBrk="1" latinLnBrk="1" hangingPunct="1">
              <a:defRPr sz="2000" kern="1200">
                <a:solidFill>
                  <a:schemeClr val="tx1"/>
                </a:solidFill>
                <a:latin typeface="+mn-lt"/>
                <a:ea typeface="+mn-ea"/>
                <a:cs typeface="+mn-cs"/>
              </a:defRPr>
            </a:lvl9pPr>
          </a:lstStyle>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Hybrid clouds are, as the name implies, a combination of both public and</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private services. This type of model allows the user more flexibility and helps optimize the user's infrastructure and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security.</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r>
              <a:rPr dirty="0" smtClean="0">
                <a:latin typeface="Times New Roman" panose="02020603050405020304" pitchFamily="18" charset="0"/>
                <a:ea typeface="NanumBarunGothic" panose="020B0603020101020101" pitchFamily="50" charset="-127"/>
                <a:cs typeface="Times New Roman" panose="02020603050405020304" pitchFamily="18" charset="0"/>
              </a:rPr>
              <a:t>Community clouds are built for the purpose of sharing infrastructure and data for many </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different organizations and users. For example, businesses operating in the education industry</a:t>
            </a:r>
            <a:r>
              <a:rPr lang="vi-VN" dirty="0" smtClean="0">
                <a:latin typeface="Times New Roman" panose="02020603050405020304" pitchFamily="18" charset="0"/>
                <a:ea typeface="NanumBarunGothic" panose="020B0603020101020101" pitchFamily="50" charset="-127"/>
                <a:cs typeface="Times New Roman" panose="02020603050405020304" pitchFamily="18" charset="0"/>
              </a:rPr>
              <a:t>  </a:t>
            </a:r>
            <a:r>
              <a:rPr dirty="0" smtClean="0">
                <a:latin typeface="Times New Roman" panose="02020603050405020304" pitchFamily="18" charset="0"/>
                <a:ea typeface="NanumBarunGothic" panose="020B0603020101020101" pitchFamily="50" charset="-127"/>
                <a:cs typeface="Times New Roman" panose="02020603050405020304" pitchFamily="18" charset="0"/>
              </a:rPr>
              <a:t> can share a cloud to exchange data for each other.</a:t>
            </a: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a:p>
            <a:pPr marL="342900" lvl="0" indent="-342900" algn="just" fontAlgn="t">
              <a:lnSpc>
                <a:spcPct val="150000"/>
              </a:lnSpc>
              <a:buFont typeface="Arial" panose="020B0604020202020204" pitchFamily="34" charset="0"/>
              <a:buChar char="•"/>
            </a:pPr>
            <a:endParaRPr dirty="0" smtClean="0">
              <a:latin typeface="Times New Roman" panose="02020603050405020304" pitchFamily="18" charset="0"/>
              <a:ea typeface="NanumBarunGothic" panose="020B0603020101020101" pitchFamily="50" charset="-127"/>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1. Create a launch template</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6830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Select the AMI under the Amazon machine image and the Instance type under the Instance type section.</a:t>
            </a:r>
            <a:r>
              <a:rPr lang="vi-VN">
                <a:latin typeface="Times New Roman Regular" panose="02020603050405020304" charset="0"/>
                <a:cs typeface="Times New Roman Regular" panose="02020603050405020304" charset="0"/>
              </a:rPr>
              <a:t> </a:t>
            </a:r>
            <a:endParaRPr lang="vi-VN">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1983740" y="2462530"/>
            <a:ext cx="4204335" cy="3693795"/>
          </a:xfrm>
          <a:prstGeom prst="rect">
            <a:avLst/>
          </a:prstGeom>
        </p:spPr>
      </p:pic>
      <p:pic>
        <p:nvPicPr>
          <p:cNvPr id="20" name="Picture 19"/>
          <p:cNvPicPr>
            <a:picLocks noChangeAspect="1"/>
          </p:cNvPicPr>
          <p:nvPr/>
        </p:nvPicPr>
        <p:blipFill>
          <a:blip r:embed="rId9"/>
          <a:stretch>
            <a:fillRect/>
          </a:stretch>
        </p:blipFill>
        <p:spPr>
          <a:xfrm>
            <a:off x="6320790" y="2462530"/>
            <a:ext cx="5281295" cy="138176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1. Create a launch template</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Select the specific Key pair you want to use while logging into your server over SSH.</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 If you do not have any key, create one by clicking on the Create new key pair.</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3105150" y="3086100"/>
            <a:ext cx="5981700" cy="14478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1. Create a launch template</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Under the Network settings, select the Networking platform and security groups.</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3105150" y="2519045"/>
            <a:ext cx="5981700" cy="26670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2. Create an auto-scaling group from the launch template</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92202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After creating the launch template, now create the auto-scaling group from the launch template. From the left side panel, click on the Auto Scaling Groups under the Auto Scaling section.</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Click on the Create Auto Scaling group to create a new auto-scaling group.</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4483735" y="3155315"/>
            <a:ext cx="4119245" cy="226885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2. Create an auto-scaling group from the launch template</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6830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Enter the name of the auto-scaling group and select the launch template created in the previous step</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105150" y="2669540"/>
            <a:ext cx="5981700" cy="29337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2. Create an auto-scaling group from the launch template</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Click on the Next button after entering the above details, and it will ask for the instant purchase option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and network details. Select the Adhere to launch template as an instant purchase option.</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105150" y="2830195"/>
            <a:ext cx="5981700" cy="19716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2. Create an auto-scaling group from the launch template</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For the network, select the VPC and subnets you want to deploy instances in. For this </a:t>
            </a:r>
            <a:r>
              <a:rPr lang="vi-VN">
                <a:latin typeface="Times New Roman Regular" panose="02020603050405020304" charset="0"/>
                <a:cs typeface="Times New Roman Regular" panose="02020603050405020304" charset="0"/>
              </a:rPr>
              <a:t>guide</a:t>
            </a:r>
            <a:r>
              <a:rPr>
                <a:latin typeface="Times New Roman Regular" panose="02020603050405020304" charset="0"/>
                <a:cs typeface="Times New Roman Regular" panose="02020603050405020304" charset="0"/>
              </a:rPr>
              <a:t>, </a:t>
            </a:r>
            <a:r>
              <a:rPr lang="vi-VN">
                <a:latin typeface="Times New Roman Regular" panose="02020603050405020304" charset="0"/>
                <a:cs typeface="Times New Roman Regular" panose="02020603050405020304" charset="0"/>
              </a:rPr>
              <a:t>we </a:t>
            </a:r>
            <a:r>
              <a:rPr>
                <a:latin typeface="Times New Roman Regular" panose="02020603050405020304" charset="0"/>
                <a:cs typeface="Times New Roman Regular" panose="02020603050405020304" charset="0"/>
              </a:rPr>
              <a:t>will use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default VPC and two subnets. You can select as many subnets as you want.</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105150" y="2701925"/>
            <a:ext cx="5981700" cy="34671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2. Create an auto-scaling group from the launch template</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92202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After entering the network details, click on the Next button, and it will ask for the advanced options. Click on the Next button without entering or selecting any parameter, and it will ask for group size and scaling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policy</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105150" y="2883535"/>
            <a:ext cx="5981700" cy="26955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2. Create an auto-scaling group from the launch template</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969385"/>
          </a:xfrm>
          <a:prstGeom prst="rect">
            <a:avLst/>
          </a:prstGeom>
          <a:noFill/>
        </p:spPr>
        <p:txBody>
          <a:bodyPr wrap="square" rtlCol="0">
            <a:spAutoFit/>
          </a:bodyPr>
          <a:p>
            <a:pPr marL="285750" indent="-285750" algn="just">
              <a:buFont typeface="Arial" panose="020B0604020202020204" pitchFamily="34" charset="0"/>
              <a:buChar char="•"/>
            </a:pPr>
            <a:r>
              <a:rPr lang="vi-VN">
                <a:latin typeface="Times New Roman Regular" panose="02020603050405020304" charset="0"/>
                <a:cs typeface="Times New Roman Regular" panose="02020603050405020304" charset="0"/>
              </a:rPr>
              <a:t>S</a:t>
            </a:r>
            <a:r>
              <a:rPr>
                <a:latin typeface="Times New Roman Regular" panose="02020603050405020304" charset="0"/>
                <a:cs typeface="Times New Roman Regular" panose="02020603050405020304" charset="0"/>
              </a:rPr>
              <a:t>elect Target tracking scaling policy, enter the Scaling policy name, select Average CPU utilization as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Metric type, and 10 as Target value.</a:t>
            </a: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Now click on the Skip to review button to skip the remaining steps and click on the Create auto scaling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group button at the end of the page after reviewing the configuration to create the auto scaling group.</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3105150" y="2498725"/>
            <a:ext cx="5981700" cy="256222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3. Test auto scaling group</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First, we will test the auto scaling group by terminating the EC2 instance. From the left side, the panel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selects the Instances under the INSTANCES section.</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4996180" y="2606675"/>
            <a:ext cx="2200275" cy="28384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7715"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7849" y="1346662"/>
            <a:ext cx="3674143"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service mod</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els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739630" y="439794"/>
            <a:ext cx="3674143" cy="398780"/>
          </a:xfrm>
          <a:prstGeom prst="rect">
            <a:avLst/>
          </a:prstGeom>
          <a:noFill/>
        </p:spPr>
        <p:txBody>
          <a:bodyPr wrap="square" rtlCol="0">
            <a:spAutoFit/>
          </a:bodyPr>
          <a:lstStyle/>
          <a:p>
            <a:pPr algn="l">
              <a:defRPr/>
            </a:pPr>
            <a:r>
              <a:rPr lang="en-US" altLang="ko-KR"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I.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Cloud </a:t>
            </a: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Computing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2965450" y="2004695"/>
            <a:ext cx="6708775" cy="426275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3. Test auto scaling group</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Select the instance launched by the auto scaling group and click on the Instance state button on the top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right corner. It will open a list, click on the Terminate instance to terminate the instance manually.</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686175" y="3429000"/>
            <a:ext cx="4819650" cy="19812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3. Test auto scaling group</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6830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After 3 minutes of terminating the instance, the auto-scaling group will launch a new instance.</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471545" y="2933700"/>
            <a:ext cx="5248275" cy="9906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 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3. Test auto scaling group</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2306955"/>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Another way to test the auto scaling group is to increase the load on the EC2 instance, as we have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configured the CPU utilization as a metric of the scaling policy. Whenever the load on the CPU goes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above 10%, the auto-scaling group will launch another EC2 instance. For this purpose, SSH into the EC2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instance and run an infinite loop</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SSH into instance has been guided in the previous section</a:t>
            </a:r>
            <a:r>
              <a:rPr lang="vi-VN">
                <a:latin typeface="Times New Roman Regular" panose="02020603050405020304" charset="0"/>
                <a:cs typeface="Times New Roman Regular" panose="02020603050405020304" charset="0"/>
              </a:rPr>
              <a:t>)</a:t>
            </a: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On the terminal, run the following command</a:t>
            </a:r>
            <a:r>
              <a:rPr lang="vi-VN">
                <a:latin typeface="Times New Roman Regular" panose="02020603050405020304" charset="0"/>
                <a:cs typeface="Times New Roman Regular" panose="02020603050405020304" charset="0"/>
              </a:rPr>
              <a:t>: while true; do echo "Hi"; sleep 1; done</a:t>
            </a: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lang="vi-VN">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a:p>
            <a:pPr marL="285750" indent="-285750" algn="just">
              <a:buFont typeface="Arial" panose="020B0604020202020204" pitchFamily="34" charset="0"/>
              <a:buChar char="•"/>
            </a:pP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105150" y="3641725"/>
            <a:ext cx="5981700" cy="122872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3. Test auto scaling group</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will run an infinite loop, and the CPU utilization will reach a maximum that will trigger the auto-scaling group to launch another instance. Go to the instances section to see the instances.</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442970" y="2922905"/>
            <a:ext cx="5305425" cy="136207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4. Delete auto scaling group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6830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Select the Auto Scaling Groups from the EC2 console.</a:t>
            </a:r>
            <a:endParaRPr>
              <a:latin typeface="Times New Roman Regular" panose="02020603050405020304" charset="0"/>
              <a:cs typeface="Times New Roman Regular" panose="02020603050405020304" charset="0"/>
            </a:endParaRPr>
          </a:p>
        </p:txBody>
      </p:sp>
      <p:pic>
        <p:nvPicPr>
          <p:cNvPr id="16" name="Picture 15"/>
          <p:cNvPicPr>
            <a:picLocks noChangeAspect="1"/>
          </p:cNvPicPr>
          <p:nvPr/>
        </p:nvPicPr>
        <p:blipFill>
          <a:blip r:embed="rId8"/>
          <a:stretch>
            <a:fillRect/>
          </a:stretch>
        </p:blipFill>
        <p:spPr>
          <a:xfrm>
            <a:off x="4996180" y="2593975"/>
            <a:ext cx="2200275" cy="172402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4. Delete auto scaling group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36830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Select the auto scaling group and click on the Edit button.</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105150" y="2442845"/>
            <a:ext cx="5981700" cy="197167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4. Delete auto scaling group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Set the desired capacity and the minimum capacity to 0 and click on the Update button at the end of the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page.</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105150" y="3086100"/>
            <a:ext cx="5981700" cy="290512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4. Delete auto scaling group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It will automatically terminate all the instances launched by the auto scaling group to maintain the size of the group. Go to the instances section to see all the instances available</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409950" y="3054350"/>
            <a:ext cx="5372100" cy="13716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4. Delete auto scaling group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Both the instances are terminated, and now the auto-scaling group can be deleted. From the auto scaling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group section, select the auto scaling group and click on the Delete button.</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105150" y="2571750"/>
            <a:ext cx="5981700" cy="17145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28"/>
          <p:cNvGrpSpPr/>
          <p:nvPr/>
        </p:nvGrpSpPr>
        <p:grpSpPr>
          <a:xfrm>
            <a:off x="313106" y="246729"/>
            <a:ext cx="814692" cy="785136"/>
            <a:chOff x="464687" y="332448"/>
            <a:chExt cx="814692" cy="785136"/>
          </a:xfrm>
        </p:grpSpPr>
        <p:pic>
          <p:nvPicPr>
            <p:cNvPr id="3" name="그림 17"/>
            <p:cNvPicPr>
              <a:picLocks noChangeAspect="1"/>
            </p:cNvPicPr>
            <p:nvPr/>
          </p:nvPicPr>
          <p:blipFill>
            <a:blip r:embed="rId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4243" y="332448"/>
              <a:ext cx="785136" cy="785136"/>
            </a:xfrm>
            <a:prstGeom prst="rect">
              <a:avLst/>
            </a:prstGeom>
          </p:spPr>
        </p:pic>
        <p:grpSp>
          <p:nvGrpSpPr>
            <p:cNvPr id="4" name="그룹 18"/>
            <p:cNvGrpSpPr/>
            <p:nvPr/>
          </p:nvGrpSpPr>
          <p:grpSpPr>
            <a:xfrm>
              <a:off x="464687" y="399821"/>
              <a:ext cx="737616" cy="637661"/>
              <a:chOff x="286675" y="1057144"/>
              <a:chExt cx="737616" cy="637661"/>
            </a:xfrm>
          </p:grpSpPr>
          <p:sp>
            <p:nvSpPr>
              <p:cNvPr id="5" name="직사각형 19"/>
              <p:cNvSpPr/>
              <p:nvPr/>
            </p:nvSpPr>
            <p:spPr>
              <a:xfrm>
                <a:off x="286675" y="1057144"/>
                <a:ext cx="75474" cy="637661"/>
              </a:xfrm>
              <a:prstGeom prst="rect">
                <a:avLst/>
              </a:prstGeom>
              <a:solidFill>
                <a:srgbClr val="DA9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ea typeface="NanumBarunGothic" panose="020B0603020101020101" pitchFamily="50" charset="-127"/>
                  <a:cs typeface="Times New Roman" panose="02020603050405020304" pitchFamily="18" charset="0"/>
                </a:endParaRPr>
              </a:p>
            </p:txBody>
          </p:sp>
          <p:cxnSp>
            <p:nvCxnSpPr>
              <p:cNvPr id="6" name="직선 연결선 75"/>
              <p:cNvCxnSpPr/>
              <p:nvPr/>
            </p:nvCxnSpPr>
            <p:spPr>
              <a:xfrm>
                <a:off x="286675" y="1057144"/>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cxnSp>
            <p:nvCxnSpPr>
              <p:cNvPr id="7" name="직선 연결선 76"/>
              <p:cNvCxnSpPr/>
              <p:nvPr/>
            </p:nvCxnSpPr>
            <p:spPr>
              <a:xfrm>
                <a:off x="286675" y="1694805"/>
                <a:ext cx="737616" cy="0"/>
              </a:xfrm>
              <a:prstGeom prst="line">
                <a:avLst/>
              </a:prstGeom>
              <a:ln w="12700">
                <a:solidFill>
                  <a:srgbClr val="DA9B00"/>
                </a:solidFill>
              </a:ln>
            </p:spPr>
            <p:style>
              <a:lnRef idx="1">
                <a:schemeClr val="accent1"/>
              </a:lnRef>
              <a:fillRef idx="0">
                <a:schemeClr val="accent1"/>
              </a:fillRef>
              <a:effectRef idx="0">
                <a:schemeClr val="accent1"/>
              </a:effectRef>
              <a:fontRef idx="minor">
                <a:schemeClr val="tx1"/>
              </a:fontRef>
            </p:style>
          </p:cxnSp>
        </p:grpSp>
      </p:grpSp>
      <p:pic>
        <p:nvPicPr>
          <p:cNvPr id="9" name="그림 2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9301" y="1019136"/>
            <a:ext cx="834190" cy="834190"/>
          </a:xfrm>
          <a:prstGeom prst="rect">
            <a:avLst/>
          </a:prstGeom>
        </p:spPr>
      </p:pic>
      <p:pic>
        <p:nvPicPr>
          <p:cNvPr id="10" name="그림 23"/>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l="4346" t="45154" r="-1" b="-2"/>
          <a:stretch>
            <a:fillRect/>
          </a:stretch>
        </p:blipFill>
        <p:spPr>
          <a:xfrm>
            <a:off x="300440" y="1920698"/>
            <a:ext cx="827358" cy="474400"/>
          </a:xfrm>
          <a:prstGeom prst="rect">
            <a:avLst/>
          </a:prstGeom>
        </p:spPr>
      </p:pic>
      <p:pic>
        <p:nvPicPr>
          <p:cNvPr id="11" name="그림 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77694" y="2462470"/>
            <a:ext cx="623733" cy="623733"/>
          </a:xfrm>
          <a:prstGeom prst="rect">
            <a:avLst/>
          </a:prstGeom>
        </p:spPr>
      </p:pic>
      <p:pic>
        <p:nvPicPr>
          <p:cNvPr id="12" name="그림 2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13138" y="3155090"/>
            <a:ext cx="601962" cy="601962"/>
          </a:xfrm>
          <a:prstGeom prst="rect">
            <a:avLst/>
          </a:prstGeom>
        </p:spPr>
      </p:pic>
      <p:pic>
        <p:nvPicPr>
          <p:cNvPr id="13" name="그림 2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9740" y="3846195"/>
            <a:ext cx="579639" cy="579639"/>
          </a:xfrm>
          <a:prstGeom prst="rect">
            <a:avLst/>
          </a:prstGeom>
        </p:spPr>
      </p:pic>
      <p:pic>
        <p:nvPicPr>
          <p:cNvPr id="14" name="그림 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88580" y="4558805"/>
            <a:ext cx="627021" cy="627021"/>
          </a:xfrm>
          <a:prstGeom prst="rect">
            <a:avLst/>
          </a:prstGeom>
        </p:spPr>
      </p:pic>
      <p:sp>
        <p:nvSpPr>
          <p:cNvPr id="17" name="직사각형 31"/>
          <p:cNvSpPr/>
          <p:nvPr/>
        </p:nvSpPr>
        <p:spPr>
          <a:xfrm>
            <a:off x="1338350" y="1346662"/>
            <a:ext cx="10309996" cy="4938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ko-KR" dirty="0">
                <a:latin typeface="Times New Roman" panose="02020603050405020304" pitchFamily="18" charset="0"/>
                <a:ea typeface="NanumBarunGothic" panose="020B0603020101020101" pitchFamily="50" charset="-127"/>
                <a:cs typeface="Times New Roman" panose="02020603050405020304" pitchFamily="18" charset="0"/>
              </a:rPr>
              <a:t>AWS</a:t>
            </a:r>
            <a:endParaRPr lang="vi-VN" altLang="ko-KR" dirty="0">
              <a:latin typeface="Times New Roman" panose="02020603050405020304" pitchFamily="18" charset="0"/>
              <a:ea typeface="NanumBarunGothic" panose="020B0603020101020101" pitchFamily="50" charset="-127"/>
              <a:cs typeface="Times New Roman" panose="02020603050405020304" pitchFamily="18" charset="0"/>
            </a:endParaRPr>
          </a:p>
        </p:txBody>
      </p:sp>
      <p:sp>
        <p:nvSpPr>
          <p:cNvPr id="8" name="TextBox 7"/>
          <p:cNvSpPr txBox="1"/>
          <p:nvPr/>
        </p:nvSpPr>
        <p:spPr>
          <a:xfrm>
            <a:off x="1338580" y="1346835"/>
            <a:ext cx="1024318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rPr>
              <a:t>4. Delete auto scaling group </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8" name="TextBox 17"/>
          <p:cNvSpPr txBox="1"/>
          <p:nvPr/>
        </p:nvSpPr>
        <p:spPr>
          <a:xfrm>
            <a:off x="1549400" y="440055"/>
            <a:ext cx="3895725" cy="398780"/>
          </a:xfrm>
          <a:prstGeom prst="rect">
            <a:avLst/>
          </a:prstGeom>
          <a:noFill/>
        </p:spPr>
        <p:txBody>
          <a:bodyPr wrap="square" rtlCol="0">
            <a:spAutoFit/>
          </a:bodyPr>
          <a:lstStyle/>
          <a:p>
            <a:pPr algn="l">
              <a:defRPr/>
            </a:pPr>
            <a:r>
              <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sym typeface="+mn-ea"/>
              </a:rPr>
              <a:t>AWS Auto Scaling Configuration</a:t>
            </a:r>
            <a:endParaRPr lang="vi-VN" altLang="en-US" sz="2000" b="1" dirty="0" smtClean="0">
              <a:latin typeface="Times New Roman" panose="02020603050405020304" pitchFamily="18" charset="0"/>
              <a:ea typeface="나눔바른고딕 Light" panose="020B0603020101020101" pitchFamily="50" charset="-127"/>
              <a:cs typeface="Times New Roman" panose="02020603050405020304" pitchFamily="18" charset="0"/>
            </a:endParaRPr>
          </a:p>
        </p:txBody>
      </p:sp>
      <p:sp>
        <p:nvSpPr>
          <p:cNvPr id="15" name="Text Box 14"/>
          <p:cNvSpPr txBox="1"/>
          <p:nvPr/>
        </p:nvSpPr>
        <p:spPr>
          <a:xfrm>
            <a:off x="1437640" y="1853565"/>
            <a:ext cx="10210800" cy="645160"/>
          </a:xfrm>
          <a:prstGeom prst="rect">
            <a:avLst/>
          </a:prstGeom>
          <a:noFill/>
        </p:spPr>
        <p:txBody>
          <a:bodyPr wrap="square" rtlCol="0">
            <a:spAutoFit/>
          </a:bodyPr>
          <a:p>
            <a:pPr marL="285750" indent="-285750" algn="just">
              <a:buFont typeface="Arial" panose="020B0604020202020204" pitchFamily="34" charset="0"/>
              <a:buChar char="•"/>
            </a:pPr>
            <a:r>
              <a:rPr>
                <a:latin typeface="Times New Roman Regular" panose="02020603050405020304" charset="0"/>
                <a:cs typeface="Times New Roman Regular" panose="02020603050405020304" charset="0"/>
              </a:rPr>
              <a:t>Now it will ask for your confirmation to delete the auto scaling group. Enter delete in the input bar and </a:t>
            </a:r>
            <a:r>
              <a:rPr lang="vi-VN">
                <a:latin typeface="Times New Roman Regular" panose="02020603050405020304" charset="0"/>
                <a:cs typeface="Times New Roman Regular" panose="02020603050405020304" charset="0"/>
              </a:rPr>
              <a:t>    </a:t>
            </a:r>
            <a:r>
              <a:rPr>
                <a:latin typeface="Times New Roman Regular" panose="02020603050405020304" charset="0"/>
                <a:cs typeface="Times New Roman Regular" panose="02020603050405020304" charset="0"/>
              </a:rPr>
              <a:t>click on the Delete button to delete the auto scaling group.</a:t>
            </a:r>
            <a:endParaRPr>
              <a:latin typeface="Times New Roman Regular" panose="02020603050405020304" charset="0"/>
              <a:cs typeface="Times New Roman Regular" panose="02020603050405020304" charset="0"/>
            </a:endParaRPr>
          </a:p>
        </p:txBody>
      </p:sp>
      <p:pic>
        <p:nvPicPr>
          <p:cNvPr id="19" name="Picture 18"/>
          <p:cNvPicPr>
            <a:picLocks noChangeAspect="1"/>
          </p:cNvPicPr>
          <p:nvPr/>
        </p:nvPicPr>
        <p:blipFill>
          <a:blip r:embed="rId8"/>
          <a:stretch>
            <a:fillRect/>
          </a:stretch>
        </p:blipFill>
        <p:spPr>
          <a:xfrm>
            <a:off x="3302635" y="2673985"/>
            <a:ext cx="5772150" cy="2924175"/>
          </a:xfrm>
          <a:prstGeom prst="rect">
            <a:avLst/>
          </a:prstGeom>
        </p:spPr>
      </p:pic>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56325</Words>
  <Application>WPS Presentation</Application>
  <PresentationFormat>Widescreen</PresentationFormat>
  <Paragraphs>1856</Paragraphs>
  <Slides>231</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231</vt:i4>
      </vt:variant>
    </vt:vector>
  </HeadingPairs>
  <TitlesOfParts>
    <vt:vector size="252" baseType="lpstr">
      <vt:lpstr>Arial</vt:lpstr>
      <vt:lpstr>SimSun</vt:lpstr>
      <vt:lpstr>Wingdings</vt:lpstr>
      <vt:lpstr>NanumBarunGothic</vt:lpstr>
      <vt:lpstr>Times New Roman</vt:lpstr>
      <vt:lpstr>나눔바른고딕 Light</vt:lpstr>
      <vt:lpstr>Apple SD Gothic Neo</vt:lpstr>
      <vt:lpstr>Times New Roman Bold</vt:lpstr>
      <vt:lpstr>Times New Roman Regular</vt:lpstr>
      <vt:lpstr>Microsoft YaHei</vt:lpstr>
      <vt:lpstr>汉仪旗黑</vt:lpstr>
      <vt:lpstr>Arial Unicode MS</vt:lpstr>
      <vt:lpstr>Malgun Gothic</vt:lpstr>
      <vt:lpstr>Malgun Gothic</vt:lpstr>
      <vt:lpstr>宋体-简</vt:lpstr>
      <vt:lpstr>Wingdings</vt:lpstr>
      <vt:lpstr>Times New Roman Italic</vt:lpstr>
      <vt:lpstr>Times New Roman Bold Italic</vt:lpstr>
      <vt:lpstr>굴림</vt:lpstr>
      <vt:lpstr>나눔고딕</vt:lpstr>
      <vt:lpstr>Office 테마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위혜린</dc:creator>
  <cp:lastModifiedBy>donghungfeng</cp:lastModifiedBy>
  <cp:revision>898</cp:revision>
  <dcterms:created xsi:type="dcterms:W3CDTF">2022-11-05T11:32:13Z</dcterms:created>
  <dcterms:modified xsi:type="dcterms:W3CDTF">2022-11-05T11:32:13Z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DAF2B9E67F774525AE7D03EE5BC27C20</vt:lpwstr>
  </property>
  <property fmtid="{D5CDD505-2E9C-101B-9397-08002B2CF9AE}" pid="3" name="KSOProductBuildVer">
    <vt:lpwstr>1033-4.4.2.7669</vt:lpwstr>
  </property>
</Properties>
</file>